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embeddedFontLst>
    <p:embeddedFont>
      <p:font typeface="Roboto"/>
      <p:regular r:id="rId29"/>
      <p:bold r:id="rId30"/>
      <p:italic r:id="rId31"/>
      <p:boldItalic r:id="rId32"/>
    </p:embeddedFont>
    <p:embeddedFont>
      <p:font typeface="Montserrat"/>
      <p:regular r:id="rId33"/>
      <p:bold r:id="rId34"/>
      <p:italic r:id="rId35"/>
      <p:boldItalic r:id="rId36"/>
    </p:embeddedFont>
    <p:embeddedFont>
      <p:font typeface="Lato"/>
      <p:regular r:id="rId37"/>
      <p:bold r:id="rId38"/>
      <p:italic r:id="rId39"/>
      <p:boldItalic r:id="rId40"/>
    </p:embeddedFont>
    <p:embeddedFont>
      <p:font typeface="Average"/>
      <p:regular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6.xml"/><Relationship Id="rId41" Type="http://schemas.openxmlformats.org/officeDocument/2006/relationships/font" Target="fonts/Average-regular.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7.xml"/><Relationship Id="rId33" Type="http://schemas.openxmlformats.org/officeDocument/2006/relationships/font" Target="fonts/Montserrat-regular.fntdata"/><Relationship Id="rId10" Type="http://schemas.openxmlformats.org/officeDocument/2006/relationships/slide" Target="slides/slide6.xml"/><Relationship Id="rId32" Type="http://schemas.openxmlformats.org/officeDocument/2006/relationships/font" Target="fonts/Roboto-boldItalic.fntdata"/><Relationship Id="rId13" Type="http://schemas.openxmlformats.org/officeDocument/2006/relationships/slide" Target="slides/slide9.xml"/><Relationship Id="rId35" Type="http://schemas.openxmlformats.org/officeDocument/2006/relationships/font" Target="fonts/Montserrat-italic.fntdata"/><Relationship Id="rId12" Type="http://schemas.openxmlformats.org/officeDocument/2006/relationships/slide" Target="slides/slide8.xml"/><Relationship Id="rId34" Type="http://schemas.openxmlformats.org/officeDocument/2006/relationships/font" Target="fonts/Montserrat-bold.fntdata"/><Relationship Id="rId15" Type="http://schemas.openxmlformats.org/officeDocument/2006/relationships/slide" Target="slides/slide11.xml"/><Relationship Id="rId37" Type="http://schemas.openxmlformats.org/officeDocument/2006/relationships/font" Target="fonts/Lato-regular.fntdata"/><Relationship Id="rId14" Type="http://schemas.openxmlformats.org/officeDocument/2006/relationships/slide" Target="slides/slide10.xml"/><Relationship Id="rId36" Type="http://schemas.openxmlformats.org/officeDocument/2006/relationships/font" Target="fonts/Montserrat-boldItalic.fntdata"/><Relationship Id="rId17" Type="http://schemas.openxmlformats.org/officeDocument/2006/relationships/slide" Target="slides/slide13.xml"/><Relationship Id="rId39" Type="http://schemas.openxmlformats.org/officeDocument/2006/relationships/font" Target="fonts/Lato-italic.fntdata"/><Relationship Id="rId16" Type="http://schemas.openxmlformats.org/officeDocument/2006/relationships/slide" Target="slides/slide12.xml"/><Relationship Id="rId38" Type="http://schemas.openxmlformats.org/officeDocument/2006/relationships/font" Target="fonts/Lato-bold.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jp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3.jp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Shape 3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5" name="Shape 33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Shape 3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6" name="Shape 3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Shape 3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3" name="Shape 3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Shape 3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0" name="Shape 3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Shape 3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8" name="Shape 3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Shape 3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5" name="Shape 3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Shape 3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2" name="Shape 3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Shape 3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0" name="Shape 3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Shape 4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1" name="Shape 40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Shape 4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0" name="Shape 41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6" name="Shape 416"/>
        <p:cNvGrpSpPr/>
        <p:nvPr/>
      </p:nvGrpSpPr>
      <p:grpSpPr>
        <a:xfrm>
          <a:off x="0" y="0"/>
          <a:ext cx="0" cy="0"/>
          <a:chOff x="0" y="0"/>
          <a:chExt cx="0" cy="0"/>
        </a:xfrm>
      </p:grpSpPr>
      <p:sp>
        <p:nvSpPr>
          <p:cNvPr id="417" name="Shape 4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8" name="Shape 41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4" name="Shape 424"/>
        <p:cNvGrpSpPr/>
        <p:nvPr/>
      </p:nvGrpSpPr>
      <p:grpSpPr>
        <a:xfrm>
          <a:off x="0" y="0"/>
          <a:ext cx="0" cy="0"/>
          <a:chOff x="0" y="0"/>
          <a:chExt cx="0" cy="0"/>
        </a:xfrm>
      </p:grpSpPr>
      <p:sp>
        <p:nvSpPr>
          <p:cNvPr id="425" name="Shape 4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6" name="Shape 4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2" name="Shape 432"/>
        <p:cNvGrpSpPr/>
        <p:nvPr/>
      </p:nvGrpSpPr>
      <p:grpSpPr>
        <a:xfrm>
          <a:off x="0" y="0"/>
          <a:ext cx="0" cy="0"/>
          <a:chOff x="0" y="0"/>
          <a:chExt cx="0" cy="0"/>
        </a:xfrm>
      </p:grpSpPr>
      <p:sp>
        <p:nvSpPr>
          <p:cNvPr id="433" name="Shape 4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4" name="Shape 4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9" name="Shape 439"/>
        <p:cNvGrpSpPr/>
        <p:nvPr/>
      </p:nvGrpSpPr>
      <p:grpSpPr>
        <a:xfrm>
          <a:off x="0" y="0"/>
          <a:ext cx="0" cy="0"/>
          <a:chOff x="0" y="0"/>
          <a:chExt cx="0" cy="0"/>
        </a:xfrm>
      </p:grpSpPr>
      <p:sp>
        <p:nvSpPr>
          <p:cNvPr id="440" name="Shape 4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1" name="Shape 4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Shape 4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9" name="Shape 4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 name="Shape 2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Shape 2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 name="Shape 2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Shape 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4" name="Shape 3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2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 Id="rId6" Type="http://schemas.openxmlformats.org/officeDocument/2006/relationships/hyperlink" Target="#slide=id.g1f87997393_0_787"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Shape 10"/>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Shape 11"/>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Shape 1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Shape 13"/>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15" name="Shape 15"/>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 name="Shape 16"/>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Shape 13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7" name="Shape 13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8" name="Shape 13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9" name="Shape 13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40" name="Shape 140"/>
          <p:cNvGrpSpPr/>
          <p:nvPr/>
        </p:nvGrpSpPr>
        <p:grpSpPr>
          <a:xfrm>
            <a:off x="4406400" y="0"/>
            <a:ext cx="4737600" cy="5143500"/>
            <a:chOff x="4406400" y="0"/>
            <a:chExt cx="4737600" cy="5143500"/>
          </a:xfrm>
        </p:grpSpPr>
        <p:sp>
          <p:nvSpPr>
            <p:cNvPr id="141" name="Shape 14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3" name="Shape 14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4" name="Shape 14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Shape 14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6" name="Shape 14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9" name="Shape 14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Shape 15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4" name="Shape 15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5" name="Shape 15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9" name="Shape 15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Shape 1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Shape 162">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3" name="Shape 16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4" name="Shape 16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5" name="Shape 16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66" name="Shape 166"/>
          <p:cNvGrpSpPr/>
          <p:nvPr/>
        </p:nvGrpSpPr>
        <p:grpSpPr>
          <a:xfrm>
            <a:off x="0" y="381001"/>
            <a:ext cx="1037850" cy="1016287"/>
            <a:chOff x="0" y="381001"/>
            <a:chExt cx="1037850" cy="1016287"/>
          </a:xfrm>
        </p:grpSpPr>
        <p:sp>
          <p:nvSpPr>
            <p:cNvPr id="167" name="Shape 16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8" name="Shape 16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9" name="Shape 16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Shape 170"/>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Shape 171"/>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Shape 1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Shape 174"/>
          <p:cNvGrpSpPr/>
          <p:nvPr/>
        </p:nvGrpSpPr>
        <p:grpSpPr>
          <a:xfrm>
            <a:off x="0" y="4128572"/>
            <a:ext cx="698925" cy="684657"/>
            <a:chOff x="0" y="3785672"/>
            <a:chExt cx="698925" cy="684657"/>
          </a:xfrm>
        </p:grpSpPr>
        <p:sp>
          <p:nvSpPr>
            <p:cNvPr id="175" name="Shape 17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7" name="Shape 177"/>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Shape 1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179" name="Shape 179">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0" name="Shape 18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1" name="Shape 18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2" name="Shape 18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Shape 184"/>
          <p:cNvGrpSpPr/>
          <p:nvPr/>
        </p:nvGrpSpPr>
        <p:grpSpPr>
          <a:xfrm>
            <a:off x="4406400" y="0"/>
            <a:ext cx="4737600" cy="5143065"/>
            <a:chOff x="4406400" y="0"/>
            <a:chExt cx="4737600" cy="5143065"/>
          </a:xfrm>
        </p:grpSpPr>
        <p:sp>
          <p:nvSpPr>
            <p:cNvPr id="185" name="Shape 18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Shape 18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Shape 18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9" name="Shape 18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Shape 19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1" name="Shape 19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Shape 19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03" name="Shape 203"/>
          <p:cNvSpPr txBox="1"/>
          <p:nvPr>
            <p:ph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204" name="Shape 20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Shape 20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206" name="Shape 20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8" name="Shape 20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9" name="Shape 20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Shape 2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Shape 2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Shape 21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Shape 215"/>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Shape 2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
        <p:nvSpPr>
          <p:cNvPr id="217" name="Shape 217">
            <a:hlinkClick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8" name="Shape 218">
            <a:hlinkClick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19" name="Shape 219">
            <a:hlinkClick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20" name="Shape 220">
            <a:hlinkClick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221" name="Shape 221"/>
          <p:cNvGrpSpPr/>
          <p:nvPr/>
        </p:nvGrpSpPr>
        <p:grpSpPr>
          <a:xfrm>
            <a:off x="0" y="381001"/>
            <a:ext cx="1037850" cy="1016287"/>
            <a:chOff x="0" y="381001"/>
            <a:chExt cx="1037850" cy="1016287"/>
          </a:xfrm>
        </p:grpSpPr>
        <p:sp>
          <p:nvSpPr>
            <p:cNvPr id="222" name="Shape 2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3" name="Shape 2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7" name="Shape 37"/>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
        <p:nvSpPr>
          <p:cNvPr id="39" name="Shape 39">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 name="Shape 4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1" name="Shape 4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2" name="Shape 4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Shape 44"/>
          <p:cNvGrpSpPr/>
          <p:nvPr/>
        </p:nvGrpSpPr>
        <p:grpSpPr>
          <a:xfrm>
            <a:off x="4406400" y="0"/>
            <a:ext cx="4737600" cy="5143065"/>
            <a:chOff x="4406400" y="0"/>
            <a:chExt cx="4737600" cy="5143065"/>
          </a:xfrm>
        </p:grpSpPr>
        <p:sp>
          <p:nvSpPr>
            <p:cNvPr id="45" name="Shape 4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 name="Shape 4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 name="Shape 5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 name="Shape 5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 name="Shape 5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Shape 5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0" name="Shape 6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Shape 6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3" name="Shape 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
        <p:nvSpPr>
          <p:cNvPr id="64" name="Shape 6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Shape 6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8" name="Shape 6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9" name="Shape 6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70" name="Shape 70"/>
          <p:cNvGrpSpPr/>
          <p:nvPr/>
        </p:nvGrpSpPr>
        <p:grpSpPr>
          <a:xfrm>
            <a:off x="0" y="381001"/>
            <a:ext cx="1037850" cy="1016287"/>
            <a:chOff x="0" y="381001"/>
            <a:chExt cx="1037850" cy="1016287"/>
          </a:xfrm>
        </p:grpSpPr>
        <p:sp>
          <p:nvSpPr>
            <p:cNvPr id="71" name="Shape 7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3" name="Shape 73"/>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Shape 7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Shape 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Shape 77"/>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Shape 7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Shape 80">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2" name="Shape 82">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3" name="Shape 83">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84" name="Shape 84"/>
          <p:cNvGrpSpPr/>
          <p:nvPr/>
        </p:nvGrpSpPr>
        <p:grpSpPr>
          <a:xfrm>
            <a:off x="0" y="381001"/>
            <a:ext cx="1037850" cy="1016287"/>
            <a:chOff x="0" y="381001"/>
            <a:chExt cx="1037850" cy="1016287"/>
          </a:xfrm>
        </p:grpSpPr>
        <p:sp>
          <p:nvSpPr>
            <p:cNvPr id="85" name="Shape 8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7" name="Shape 8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Shape 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Shape 90"/>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Shape 91"/>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Shape 9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4" name="Shape 9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5" name="Shape 9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96" name="Shape 96"/>
          <p:cNvGrpSpPr/>
          <p:nvPr/>
        </p:nvGrpSpPr>
        <p:grpSpPr>
          <a:xfrm>
            <a:off x="0" y="381001"/>
            <a:ext cx="1037850" cy="1016287"/>
            <a:chOff x="0" y="381001"/>
            <a:chExt cx="1037850" cy="1016287"/>
          </a:xfrm>
        </p:grpSpPr>
        <p:sp>
          <p:nvSpPr>
            <p:cNvPr id="97" name="Shape 9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9" name="Shape 99"/>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Shape 10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
        <p:nvSpPr>
          <p:cNvPr id="101" name="Shape 101"/>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Shape 103">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5" name="Shape 105">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6" name="Shape 106">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07" name="Shape 107"/>
          <p:cNvGrpSpPr/>
          <p:nvPr/>
        </p:nvGrpSpPr>
        <p:grpSpPr>
          <a:xfrm>
            <a:off x="0" y="381001"/>
            <a:ext cx="1037850" cy="1016287"/>
            <a:chOff x="0" y="381001"/>
            <a:chExt cx="1037850" cy="1016287"/>
          </a:xfrm>
        </p:grpSpPr>
        <p:sp>
          <p:nvSpPr>
            <p:cNvPr id="108" name="Shape 10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0" name="Shape 11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Shape 111"/>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Shape 112"/>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Shape 1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Shape 115">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7" name="Shape 11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8" name="Shape 11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19" name="Shape 119"/>
          <p:cNvGrpSpPr/>
          <p:nvPr/>
        </p:nvGrpSpPr>
        <p:grpSpPr>
          <a:xfrm>
            <a:off x="0" y="381001"/>
            <a:ext cx="1037850" cy="1016287"/>
            <a:chOff x="0" y="381001"/>
            <a:chExt cx="1037850" cy="1016287"/>
          </a:xfrm>
        </p:grpSpPr>
        <p:sp>
          <p:nvSpPr>
            <p:cNvPr id="120" name="Shape 1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2" name="Shape 12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Shape 1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Shape 125">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Shape 12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7" name="Shape 12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8" name="Shape 12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29" name="Shape 129"/>
          <p:cNvGrpSpPr/>
          <p:nvPr/>
        </p:nvGrpSpPr>
        <p:grpSpPr>
          <a:xfrm>
            <a:off x="0" y="381001"/>
            <a:ext cx="1037850" cy="1016287"/>
            <a:chOff x="0" y="381001"/>
            <a:chExt cx="1037850" cy="1016287"/>
          </a:xfrm>
        </p:grpSpPr>
        <p:sp>
          <p:nvSpPr>
            <p:cNvPr id="130" name="Shape 13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1" name="Shape 13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2" name="Shape 132"/>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Shape 133"/>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Shape 1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9.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2.jpg"/><Relationship Id="rId4" Type="http://schemas.openxmlformats.org/officeDocument/2006/relationships/image" Target="../media/image17.jpg"/><Relationship Id="rId9" Type="http://schemas.openxmlformats.org/officeDocument/2006/relationships/image" Target="../media/image15.png"/><Relationship Id="rId5" Type="http://schemas.openxmlformats.org/officeDocument/2006/relationships/image" Target="../media/image8.png"/><Relationship Id="rId6" Type="http://schemas.openxmlformats.org/officeDocument/2006/relationships/image" Target="../media/image18.jpg"/><Relationship Id="rId7" Type="http://schemas.openxmlformats.org/officeDocument/2006/relationships/image" Target="../media/image20.jpg"/><Relationship Id="rId8" Type="http://schemas.openxmlformats.org/officeDocument/2006/relationships/image" Target="../media/image1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6.jp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ctrTitle"/>
          </p:nvPr>
        </p:nvSpPr>
        <p:spPr>
          <a:xfrm>
            <a:off x="3384375" y="1591125"/>
            <a:ext cx="5655000" cy="15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ANDROID OPERATING SYSTEM </a:t>
            </a:r>
            <a:endParaRPr/>
          </a:p>
        </p:txBody>
      </p:sp>
      <p:sp>
        <p:nvSpPr>
          <p:cNvPr id="229" name="Shape 229"/>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a:t>Widely Used Operating System In The World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Shape 3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12700" rtl="0">
              <a:spcBef>
                <a:spcPts val="0"/>
              </a:spcBef>
              <a:spcAft>
                <a:spcPts val="0"/>
              </a:spcAft>
              <a:buNone/>
            </a:pPr>
            <a:r>
              <a:rPr lang="en-GB" sz="3600">
                <a:solidFill>
                  <a:srgbClr val="F3F3F3"/>
                </a:solidFill>
                <a:latin typeface="Arial"/>
                <a:ea typeface="Arial"/>
                <a:cs typeface="Arial"/>
                <a:sym typeface="Arial"/>
              </a:rPr>
              <a:t>NATIVE LIBRARIES</a:t>
            </a:r>
            <a:endParaRPr sz="3600">
              <a:solidFill>
                <a:srgbClr val="F3F3F3"/>
              </a:solidFill>
              <a:latin typeface="Arial"/>
              <a:ea typeface="Arial"/>
              <a:cs typeface="Arial"/>
              <a:sym typeface="Arial"/>
            </a:endParaRPr>
          </a:p>
          <a:p>
            <a:pPr indent="0" lvl="0" marL="12700" rtl="0">
              <a:spcBef>
                <a:spcPts val="0"/>
              </a:spcBef>
              <a:spcAft>
                <a:spcPts val="0"/>
              </a:spcAft>
              <a:buNone/>
            </a:pPr>
            <a:r>
              <a:t/>
            </a:r>
            <a:endParaRPr sz="3600">
              <a:solidFill>
                <a:srgbClr val="F3F3F3"/>
              </a:solidFill>
              <a:latin typeface="Arial"/>
              <a:ea typeface="Arial"/>
              <a:cs typeface="Arial"/>
              <a:sym typeface="Arial"/>
            </a:endParaRPr>
          </a:p>
          <a:p>
            <a:pPr indent="0" lvl="0" marL="0" rtl="0">
              <a:spcBef>
                <a:spcPts val="0"/>
              </a:spcBef>
              <a:spcAft>
                <a:spcPts val="0"/>
              </a:spcAft>
              <a:buNone/>
            </a:pPr>
            <a:r>
              <a:t/>
            </a:r>
            <a:endParaRPr/>
          </a:p>
        </p:txBody>
      </p:sp>
      <p:sp>
        <p:nvSpPr>
          <p:cNvPr id="338" name="Shape 338"/>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339" name="Shape 339"/>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GB" sz="1800">
                <a:solidFill>
                  <a:srgbClr val="F3F3F3"/>
                </a:solidFill>
                <a:latin typeface="Arial"/>
                <a:ea typeface="Arial"/>
                <a:cs typeface="Arial"/>
                <a:sym typeface="Arial"/>
              </a:rPr>
              <a:t>Android has its own libraries, which is written in </a:t>
            </a:r>
            <a:endParaRPr sz="1800">
              <a:solidFill>
                <a:srgbClr val="F3F3F3"/>
              </a:solidFill>
              <a:latin typeface="Arial"/>
              <a:ea typeface="Arial"/>
              <a:cs typeface="Arial"/>
              <a:sym typeface="Arial"/>
            </a:endParaRPr>
          </a:p>
          <a:p>
            <a:pPr indent="0" lvl="0" marL="0" rtl="0">
              <a:lnSpc>
                <a:spcPct val="100000"/>
              </a:lnSpc>
              <a:spcBef>
                <a:spcPts val="0"/>
              </a:spcBef>
              <a:spcAft>
                <a:spcPts val="0"/>
              </a:spcAft>
              <a:buNone/>
            </a:pPr>
            <a:r>
              <a:rPr lang="en-GB" sz="1800">
                <a:solidFill>
                  <a:srgbClr val="F3F3F3"/>
                </a:solidFill>
                <a:latin typeface="Arial"/>
                <a:ea typeface="Arial"/>
                <a:cs typeface="Arial"/>
                <a:sym typeface="Arial"/>
              </a:rPr>
              <a:t>C/C++ </a:t>
            </a:r>
            <a:endParaRPr sz="1800">
              <a:solidFill>
                <a:srgbClr val="F3F3F3"/>
              </a:solidFill>
              <a:latin typeface="Georgia"/>
              <a:ea typeface="Georgia"/>
              <a:cs typeface="Georgia"/>
              <a:sym typeface="Georgia"/>
            </a:endParaRPr>
          </a:p>
        </p:txBody>
      </p:sp>
      <p:sp>
        <p:nvSpPr>
          <p:cNvPr id="340" name="Shape 34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341" name="Shape 341"/>
          <p:cNvSpPr txBox="1"/>
          <p:nvPr>
            <p:ph idx="1" type="body"/>
          </p:nvPr>
        </p:nvSpPr>
        <p:spPr>
          <a:xfrm>
            <a:off x="2030400" y="2482628"/>
            <a:ext cx="5877300" cy="984600"/>
          </a:xfrm>
          <a:prstGeom prst="rect">
            <a:avLst/>
          </a:prstGeom>
        </p:spPr>
        <p:txBody>
          <a:bodyPr anchorCtr="0" anchor="t" bIns="91425" lIns="91425" spcFirstLastPara="1" rIns="91425" wrap="square" tIns="91425">
            <a:noAutofit/>
          </a:bodyPr>
          <a:lstStyle/>
          <a:p>
            <a:pPr indent="0" lvl="0" marL="12700" marR="5080" rtl="0" algn="just">
              <a:lnSpc>
                <a:spcPct val="100000"/>
              </a:lnSpc>
              <a:spcBef>
                <a:spcPts val="0"/>
              </a:spcBef>
              <a:spcAft>
                <a:spcPts val="0"/>
              </a:spcAft>
              <a:buClr>
                <a:srgbClr val="000000"/>
              </a:buClr>
              <a:buFont typeface="Arial"/>
              <a:buNone/>
            </a:pPr>
            <a:r>
              <a:rPr lang="en-GB" sz="1800">
                <a:solidFill>
                  <a:srgbClr val="F3F3F3"/>
                </a:solidFill>
                <a:latin typeface="Arial"/>
                <a:ea typeface="Arial"/>
                <a:cs typeface="Arial"/>
                <a:sym typeface="Arial"/>
              </a:rPr>
              <a:t>These libraries cannot be accessed directly. With  the help of application framework, we can access  these libraries.</a:t>
            </a:r>
            <a:endParaRPr sz="1800">
              <a:solidFill>
                <a:srgbClr val="F3F3F3"/>
              </a:solidFill>
            </a:endParaRPr>
          </a:p>
        </p:txBody>
      </p:sp>
      <p:sp>
        <p:nvSpPr>
          <p:cNvPr id="342" name="Shape 342"/>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343" name="Shape 343"/>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12700" marR="5080" rtl="0" algn="just">
              <a:lnSpc>
                <a:spcPct val="100000"/>
              </a:lnSpc>
              <a:spcBef>
                <a:spcPts val="0"/>
              </a:spcBef>
              <a:spcAft>
                <a:spcPts val="0"/>
              </a:spcAft>
              <a:buClr>
                <a:srgbClr val="000000"/>
              </a:buClr>
              <a:buFont typeface="Arial"/>
              <a:buNone/>
            </a:pPr>
            <a:r>
              <a:rPr lang="en-GB" sz="1800">
                <a:solidFill>
                  <a:srgbClr val="F3F3F3"/>
                </a:solidFill>
                <a:latin typeface="Arial"/>
                <a:ea typeface="Arial"/>
                <a:cs typeface="Arial"/>
                <a:sym typeface="Arial"/>
              </a:rPr>
              <a:t>There are many libraries like web  libraries to access web browsers, libraries for android  and video formats etc.</a:t>
            </a:r>
            <a:endParaRPr sz="1800">
              <a:solidFill>
                <a:srgbClr val="F3F3F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Shape 348"/>
          <p:cNvSpPr txBox="1"/>
          <p:nvPr>
            <p:ph type="title"/>
          </p:nvPr>
        </p:nvSpPr>
        <p:spPr>
          <a:xfrm>
            <a:off x="1297500" y="368275"/>
            <a:ext cx="7038900" cy="914100"/>
          </a:xfrm>
          <a:prstGeom prst="rect">
            <a:avLst/>
          </a:prstGeom>
        </p:spPr>
        <p:txBody>
          <a:bodyPr anchorCtr="0" anchor="t" bIns="91425" lIns="91425" spcFirstLastPara="1" rIns="91425" wrap="square" tIns="91425">
            <a:noAutofit/>
          </a:bodyPr>
          <a:lstStyle/>
          <a:p>
            <a:pPr indent="0" lvl="0" marL="12700" rtl="0">
              <a:spcBef>
                <a:spcPts val="0"/>
              </a:spcBef>
              <a:spcAft>
                <a:spcPts val="0"/>
              </a:spcAft>
              <a:buClr>
                <a:srgbClr val="000000"/>
              </a:buClr>
              <a:buFont typeface="Arial"/>
              <a:buNone/>
            </a:pPr>
            <a:r>
              <a:rPr b="1" lang="en-GB" sz="3600">
                <a:solidFill>
                  <a:srgbClr val="FFFFFF"/>
                </a:solidFill>
                <a:latin typeface="Arial"/>
                <a:ea typeface="Arial"/>
                <a:cs typeface="Arial"/>
                <a:sym typeface="Arial"/>
              </a:rPr>
              <a:t>ANDROID	ARCHITECTURE</a:t>
            </a:r>
            <a:endParaRPr sz="3600">
              <a:solidFill>
                <a:srgbClr val="FFFFFF"/>
              </a:solidFill>
              <a:latin typeface="Arial"/>
              <a:ea typeface="Arial"/>
              <a:cs typeface="Arial"/>
              <a:sym typeface="Arial"/>
            </a:endParaRPr>
          </a:p>
          <a:p>
            <a:pPr indent="0" lvl="0" marL="0">
              <a:spcBef>
                <a:spcPts val="0"/>
              </a:spcBef>
              <a:spcAft>
                <a:spcPts val="0"/>
              </a:spcAft>
              <a:buNone/>
            </a:pPr>
            <a:r>
              <a:t/>
            </a:r>
            <a:endParaRPr/>
          </a:p>
        </p:txBody>
      </p:sp>
      <p:sp>
        <p:nvSpPr>
          <p:cNvPr id="349" name="Shape 349"/>
          <p:cNvSpPr txBox="1"/>
          <p:nvPr>
            <p:ph idx="1" type="body"/>
          </p:nvPr>
        </p:nvSpPr>
        <p:spPr>
          <a:xfrm>
            <a:off x="1297500" y="1567550"/>
            <a:ext cx="7038900" cy="11070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GB">
                <a:solidFill>
                  <a:srgbClr val="FFFFFF"/>
                </a:solidFill>
              </a:rPr>
              <a:t>Lorem ipsum dolor sit amet, consectetur adipiscing elit. Curabitur eleifend a diam quis suscipit. Fusce venenatis nunc ut lectus convallis, sit amet egestas mi rutrum. Maecenas molestie ultricies euismod. Morbi a rutrum nisl. Vestibulum laoreet enim id sem fermentum, sed aliquam arcu dictum. Donec ultrices diam sagittis nibh pellentesque eleifend.</a:t>
            </a:r>
            <a:endParaRPr/>
          </a:p>
        </p:txBody>
      </p:sp>
      <p:sp>
        <p:nvSpPr>
          <p:cNvPr id="350" name="Shape 350"/>
          <p:cNvSpPr/>
          <p:nvPr/>
        </p:nvSpPr>
        <p:spPr>
          <a:xfrm>
            <a:off x="125" y="0"/>
            <a:ext cx="9204600" cy="51435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Shape 355"/>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3600"/>
              <a:t>ANDROID RUNTIME </a:t>
            </a:r>
            <a:endParaRPr sz="3600"/>
          </a:p>
        </p:txBody>
      </p:sp>
      <p:sp>
        <p:nvSpPr>
          <p:cNvPr id="356" name="Shape 356"/>
          <p:cNvSpPr txBox="1"/>
          <p:nvPr>
            <p:ph idx="2" type="body"/>
          </p:nvPr>
        </p:nvSpPr>
        <p:spPr>
          <a:xfrm>
            <a:off x="1297500" y="1311350"/>
            <a:ext cx="6850500" cy="3101700"/>
          </a:xfrm>
          <a:prstGeom prst="rect">
            <a:avLst/>
          </a:prstGeom>
        </p:spPr>
        <p:txBody>
          <a:bodyPr anchorCtr="0" anchor="t" bIns="91425" lIns="91425" spcFirstLastPara="1" rIns="91425" wrap="square" tIns="91425">
            <a:noAutofit/>
          </a:bodyPr>
          <a:lstStyle/>
          <a:p>
            <a:pPr indent="0" lvl="0" marL="0" algn="just">
              <a:spcBef>
                <a:spcPts val="0"/>
              </a:spcBef>
              <a:spcAft>
                <a:spcPts val="0"/>
              </a:spcAft>
              <a:buNone/>
            </a:pPr>
            <a:r>
              <a:rPr lang="en-GB" sz="1800">
                <a:latin typeface="Arial"/>
                <a:ea typeface="Arial"/>
                <a:cs typeface="Arial"/>
                <a:sym typeface="Arial"/>
              </a:rPr>
              <a:t>The Android Runtime was designed specifically for Android to meet the needs of running in an embedded environment where you have limited battery, memory, limited CPU</a:t>
            </a:r>
            <a:endParaRPr sz="1800">
              <a:latin typeface="Arial"/>
              <a:ea typeface="Arial"/>
              <a:cs typeface="Arial"/>
              <a:sym typeface="Arial"/>
            </a:endParaRPr>
          </a:p>
          <a:p>
            <a:pPr indent="0" lvl="0" marL="0" marR="6350" rtl="0" algn="just">
              <a:lnSpc>
                <a:spcPct val="100000"/>
              </a:lnSpc>
              <a:spcBef>
                <a:spcPts val="1600"/>
              </a:spcBef>
              <a:spcAft>
                <a:spcPts val="0"/>
              </a:spcAft>
              <a:buNone/>
            </a:pPr>
            <a:r>
              <a:rPr lang="en-GB" sz="1800">
                <a:solidFill>
                  <a:srgbClr val="F3F3F3"/>
                </a:solidFill>
                <a:latin typeface="Georgia"/>
                <a:ea typeface="Georgia"/>
                <a:cs typeface="Georgia"/>
                <a:sym typeface="Georgia"/>
              </a:rPr>
              <a:t>Dalvik is the process virtual machine in  Google's  android operating system. It is the software that runs the  apps on android devices. Dalvik is thus an integral part  of android ,which is typically used on mobile devices  such as mobile phones and tablet computers.</a:t>
            </a:r>
            <a:endParaRPr sz="18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rPr lang="en-GB" sz="1800">
                <a:solidFill>
                  <a:srgbClr val="F3F3F3"/>
                </a:solidFill>
                <a:latin typeface="Georgia"/>
                <a:ea typeface="Georgia"/>
                <a:cs typeface="Georgia"/>
                <a:sym typeface="Georgia"/>
              </a:rPr>
              <a:t>Programs are commonly written in java and compiled to  </a:t>
            </a:r>
            <a:r>
              <a:rPr lang="en-GB" sz="1800">
                <a:solidFill>
                  <a:srgbClr val="F3F3F3"/>
                </a:solidFill>
                <a:latin typeface="Georgia"/>
                <a:ea typeface="Georgia"/>
                <a:cs typeface="Georgia"/>
                <a:sym typeface="Georgia"/>
              </a:rPr>
              <a:t>bytecode</a:t>
            </a:r>
            <a:r>
              <a:rPr lang="en-GB" sz="1800">
                <a:solidFill>
                  <a:srgbClr val="F3F3F3"/>
                </a:solidFill>
                <a:latin typeface="Georgia"/>
                <a:ea typeface="Georgia"/>
                <a:cs typeface="Georgia"/>
                <a:sym typeface="Georgia"/>
              </a:rPr>
              <a:t>.</a:t>
            </a:r>
            <a:endParaRPr sz="18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a:spcBef>
                <a:spcPts val="0"/>
              </a:spcBef>
              <a:spcAft>
                <a:spcPts val="0"/>
              </a:spcAft>
              <a:buNone/>
            </a:pPr>
            <a:r>
              <a:t/>
            </a:r>
            <a:endParaRPr sz="1800">
              <a:solidFill>
                <a:srgbClr val="F3F3F3"/>
              </a:solidFill>
              <a:latin typeface="Arial"/>
              <a:ea typeface="Arial"/>
              <a:cs typeface="Arial"/>
              <a:sym typeface="Arial"/>
            </a:endParaRPr>
          </a:p>
          <a:p>
            <a:pPr indent="0" lvl="0" marL="0" rtl="0">
              <a:spcBef>
                <a:spcPts val="1600"/>
              </a:spcBef>
              <a:spcAft>
                <a:spcPts val="1600"/>
              </a:spcAft>
              <a:buNone/>
            </a:pPr>
            <a:r>
              <a:t/>
            </a:r>
            <a:endParaRPr sz="1800">
              <a:latin typeface="Arial"/>
              <a:ea typeface="Arial"/>
              <a:cs typeface="Arial"/>
              <a:sym typeface="Arial"/>
            </a:endParaRPr>
          </a:p>
        </p:txBody>
      </p:sp>
      <p:sp>
        <p:nvSpPr>
          <p:cNvPr id="357" name="Shape 357"/>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Shape 362"/>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3600"/>
              <a:t>ANDROID RUNTIME </a:t>
            </a:r>
            <a:endParaRPr sz="3600"/>
          </a:p>
        </p:txBody>
      </p:sp>
      <p:sp>
        <p:nvSpPr>
          <p:cNvPr id="363" name="Shape 363"/>
          <p:cNvSpPr txBox="1"/>
          <p:nvPr>
            <p:ph idx="2" type="body"/>
          </p:nvPr>
        </p:nvSpPr>
        <p:spPr>
          <a:xfrm>
            <a:off x="1297500" y="1311350"/>
            <a:ext cx="6850500" cy="3101700"/>
          </a:xfrm>
          <a:prstGeom prst="rect">
            <a:avLst/>
          </a:prstGeom>
        </p:spPr>
        <p:txBody>
          <a:bodyPr anchorCtr="0" anchor="t" bIns="91425" lIns="91425" spcFirstLastPara="1" rIns="91425" wrap="square" tIns="91425">
            <a:noAutofit/>
          </a:bodyPr>
          <a:lstStyle/>
          <a:p>
            <a:pPr indent="0" lvl="0" marL="0" marR="6350" rtl="0" algn="just">
              <a:lnSpc>
                <a:spcPct val="100000"/>
              </a:lnSpc>
              <a:spcBef>
                <a:spcPts val="0"/>
              </a:spcBef>
              <a:spcAft>
                <a:spcPts val="0"/>
              </a:spcAft>
              <a:buNone/>
            </a:pPr>
            <a:r>
              <a:rPr lang="en-GB" sz="1800">
                <a:solidFill>
                  <a:srgbClr val="F3F3F3"/>
                </a:solidFill>
                <a:latin typeface="Georgia"/>
                <a:ea typeface="Georgia"/>
                <a:cs typeface="Georgia"/>
                <a:sym typeface="Georgia"/>
              </a:rPr>
              <a:t>This is in blue, meaning that it's written in   the Java programming language.</a:t>
            </a:r>
            <a:endParaRPr sz="1800">
              <a:solidFill>
                <a:srgbClr val="F3F3F3"/>
              </a:solidFill>
              <a:latin typeface="Georgia"/>
              <a:ea typeface="Georgia"/>
              <a:cs typeface="Georgia"/>
              <a:sym typeface="Georgia"/>
            </a:endParaRPr>
          </a:p>
          <a:p>
            <a:pPr indent="158750" lvl="0" marL="0" rtl="0" algn="just">
              <a:lnSpc>
                <a:spcPct val="100000"/>
              </a:lnSpc>
              <a:spcBef>
                <a:spcPts val="5"/>
              </a:spcBef>
              <a:spcAft>
                <a:spcPts val="0"/>
              </a:spcAft>
              <a:buClr>
                <a:srgbClr val="000000"/>
              </a:buClr>
              <a:buSzPts val="2500"/>
              <a:buFont typeface="Georgia"/>
              <a:buNone/>
            </a:pPr>
            <a:r>
              <a:t/>
            </a:r>
            <a:endParaRPr sz="1800">
              <a:solidFill>
                <a:srgbClr val="F3F3F3"/>
              </a:solidFill>
              <a:latin typeface="Times New Roman"/>
              <a:ea typeface="Times New Roman"/>
              <a:cs typeface="Times New Roman"/>
              <a:sym typeface="Times New Roman"/>
            </a:endParaRPr>
          </a:p>
          <a:p>
            <a:pPr indent="0" lvl="0" marL="0" marR="5080" rtl="0" algn="just">
              <a:lnSpc>
                <a:spcPct val="100000"/>
              </a:lnSpc>
              <a:spcBef>
                <a:spcPts val="0"/>
              </a:spcBef>
              <a:spcAft>
                <a:spcPts val="0"/>
              </a:spcAft>
              <a:buNone/>
            </a:pPr>
            <a:r>
              <a:rPr lang="en-GB" sz="1800">
                <a:solidFill>
                  <a:srgbClr val="F3F3F3"/>
                </a:solidFill>
                <a:latin typeface="Georgia"/>
                <a:ea typeface="Georgia"/>
                <a:cs typeface="Georgia"/>
                <a:sym typeface="Georgia"/>
              </a:rPr>
              <a:t>The core library contains all of the collection  classes, utilities, IO, all the utilities and tools  that you’ve come to expected to use.</a:t>
            </a:r>
            <a:endParaRPr sz="1800">
              <a:solidFill>
                <a:srgbClr val="F3F3F3"/>
              </a:solidFill>
              <a:latin typeface="Georgia"/>
              <a:ea typeface="Georgia"/>
              <a:cs typeface="Georgia"/>
              <a:sym typeface="Georgia"/>
            </a:endParaRPr>
          </a:p>
          <a:p>
            <a:pPr indent="0" lvl="0" marL="0" rtl="0" algn="just">
              <a:spcBef>
                <a:spcPts val="0"/>
              </a:spcBef>
              <a:spcAft>
                <a:spcPts val="1600"/>
              </a:spcAft>
              <a:buNone/>
            </a:pPr>
            <a:r>
              <a:t/>
            </a:r>
            <a:endParaRPr sz="1800">
              <a:solidFill>
                <a:srgbClr val="F3F3F3"/>
              </a:solidFill>
              <a:latin typeface="Arial"/>
              <a:ea typeface="Arial"/>
              <a:cs typeface="Arial"/>
              <a:sym typeface="Arial"/>
            </a:endParaRPr>
          </a:p>
        </p:txBody>
      </p:sp>
      <p:sp>
        <p:nvSpPr>
          <p:cNvPr id="364" name="Shape 364"/>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5" name="Shape 365"/>
          <p:cNvSpPr/>
          <p:nvPr/>
        </p:nvSpPr>
        <p:spPr>
          <a:xfrm>
            <a:off x="1502300" y="3131925"/>
            <a:ext cx="6467700" cy="19152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Shape 370"/>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3600"/>
              <a:t>APPLICATION FRAMEWORK</a:t>
            </a:r>
            <a:endParaRPr sz="3600"/>
          </a:p>
        </p:txBody>
      </p:sp>
      <p:sp>
        <p:nvSpPr>
          <p:cNvPr id="371" name="Shape 371"/>
          <p:cNvSpPr txBox="1"/>
          <p:nvPr>
            <p:ph idx="2" type="body"/>
          </p:nvPr>
        </p:nvSpPr>
        <p:spPr>
          <a:xfrm>
            <a:off x="1297500" y="1311350"/>
            <a:ext cx="6850500" cy="3101700"/>
          </a:xfrm>
          <a:prstGeom prst="rect">
            <a:avLst/>
          </a:prstGeom>
        </p:spPr>
        <p:txBody>
          <a:bodyPr anchorCtr="0" anchor="t" bIns="91425" lIns="91425" spcFirstLastPara="1" rIns="91425" wrap="square" tIns="91425">
            <a:noAutofit/>
          </a:bodyPr>
          <a:lstStyle/>
          <a:p>
            <a:pPr indent="0" lvl="0" marL="0" marR="5715" rtl="0" algn="just">
              <a:lnSpc>
                <a:spcPct val="100000"/>
              </a:lnSpc>
              <a:spcBef>
                <a:spcPts val="0"/>
              </a:spcBef>
              <a:spcAft>
                <a:spcPts val="0"/>
              </a:spcAft>
              <a:buNone/>
            </a:pPr>
            <a:r>
              <a:rPr lang="en-GB" sz="1400">
                <a:solidFill>
                  <a:srgbClr val="F3F3F3"/>
                </a:solidFill>
                <a:latin typeface="Georgia"/>
                <a:ea typeface="Georgia"/>
                <a:cs typeface="Georgia"/>
                <a:sym typeface="Georgia"/>
              </a:rPr>
              <a:t>This is all written in a Java programming language and  the application framework is  the toolkit that all  applications use.</a:t>
            </a:r>
            <a:endParaRPr sz="1400">
              <a:solidFill>
                <a:srgbClr val="F3F3F3"/>
              </a:solidFill>
              <a:latin typeface="Georgia"/>
              <a:ea typeface="Georgia"/>
              <a:cs typeface="Georgia"/>
              <a:sym typeface="Georgia"/>
            </a:endParaRPr>
          </a:p>
          <a:p>
            <a:pPr indent="0" lvl="0" marL="0" marR="5715" rtl="0" algn="just">
              <a:lnSpc>
                <a:spcPct val="100000"/>
              </a:lnSpc>
              <a:spcBef>
                <a:spcPts val="0"/>
              </a:spcBef>
              <a:spcAft>
                <a:spcPts val="0"/>
              </a:spcAft>
              <a:buNone/>
            </a:pPr>
            <a:r>
              <a:t/>
            </a:r>
            <a:endParaRPr sz="1400">
              <a:solidFill>
                <a:srgbClr val="F3F3F3"/>
              </a:solidFill>
              <a:latin typeface="Georgia"/>
              <a:ea typeface="Georgia"/>
              <a:cs typeface="Georgia"/>
              <a:sym typeface="Georgia"/>
            </a:endParaRPr>
          </a:p>
          <a:p>
            <a:pPr indent="0" lvl="0" marL="0" marR="5715" rtl="0" algn="just">
              <a:lnSpc>
                <a:spcPct val="100000"/>
              </a:lnSpc>
              <a:spcBef>
                <a:spcPts val="0"/>
              </a:spcBef>
              <a:spcAft>
                <a:spcPts val="0"/>
              </a:spcAft>
              <a:buNone/>
            </a:pPr>
            <a:r>
              <a:rPr lang="en-GB" sz="1400">
                <a:solidFill>
                  <a:srgbClr val="F3F3F3"/>
                </a:solidFill>
                <a:latin typeface="Georgia"/>
                <a:ea typeface="Georgia"/>
                <a:cs typeface="Georgia"/>
                <a:sym typeface="Georgia"/>
              </a:rPr>
              <a:t>These applications include the ones that come with a  phone like the home  applications, or the phone  application.</a:t>
            </a:r>
            <a:endParaRPr sz="1400">
              <a:solidFill>
                <a:srgbClr val="F3F3F3"/>
              </a:solidFill>
              <a:latin typeface="Georgia"/>
              <a:ea typeface="Georgia"/>
              <a:cs typeface="Georgia"/>
              <a:sym typeface="Georgia"/>
            </a:endParaRPr>
          </a:p>
          <a:p>
            <a:pPr indent="0" lvl="0" marL="0" marR="8255" rtl="0" algn="just">
              <a:lnSpc>
                <a:spcPct val="100000"/>
              </a:lnSpc>
              <a:spcBef>
                <a:spcPts val="0"/>
              </a:spcBef>
              <a:spcAft>
                <a:spcPts val="0"/>
              </a:spcAft>
              <a:buNone/>
            </a:pPr>
            <a:r>
              <a:t/>
            </a:r>
            <a:endParaRPr sz="1400">
              <a:solidFill>
                <a:srgbClr val="F3F3F3"/>
              </a:solidFill>
              <a:latin typeface="Georgia"/>
              <a:ea typeface="Georgia"/>
              <a:cs typeface="Georgia"/>
              <a:sym typeface="Georgia"/>
            </a:endParaRPr>
          </a:p>
          <a:p>
            <a:pPr indent="0" lvl="0" marL="0" marR="8255" rtl="0" algn="just">
              <a:lnSpc>
                <a:spcPct val="100000"/>
              </a:lnSpc>
              <a:spcBef>
                <a:spcPts val="0"/>
              </a:spcBef>
              <a:spcAft>
                <a:spcPts val="0"/>
              </a:spcAft>
              <a:buNone/>
            </a:pPr>
            <a:r>
              <a:rPr lang="en-GB" sz="1400">
                <a:solidFill>
                  <a:srgbClr val="F3F3F3"/>
                </a:solidFill>
                <a:latin typeface="Georgia"/>
                <a:ea typeface="Georgia"/>
                <a:cs typeface="Georgia"/>
                <a:sym typeface="Georgia"/>
              </a:rPr>
              <a:t>It includes applications written by Google, and it  includes apps that will be written by you.</a:t>
            </a:r>
            <a:endParaRPr sz="14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t/>
            </a:r>
            <a:endParaRPr sz="14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rPr lang="en-GB" sz="1400">
                <a:solidFill>
                  <a:srgbClr val="F3F3F3"/>
                </a:solidFill>
                <a:latin typeface="Georgia"/>
                <a:ea typeface="Georgia"/>
                <a:cs typeface="Georgia"/>
                <a:sym typeface="Georgia"/>
              </a:rPr>
              <a:t>So, all apps use the same framework and the same  APIs.</a:t>
            </a:r>
            <a:endParaRPr sz="14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rtl="0">
              <a:spcBef>
                <a:spcPts val="0"/>
              </a:spcBef>
              <a:spcAft>
                <a:spcPts val="0"/>
              </a:spcAft>
              <a:buNone/>
            </a:pPr>
            <a:r>
              <a:t/>
            </a:r>
            <a:endParaRPr sz="1800">
              <a:solidFill>
                <a:srgbClr val="F3F3F3"/>
              </a:solidFill>
              <a:latin typeface="Arial"/>
              <a:ea typeface="Arial"/>
              <a:cs typeface="Arial"/>
              <a:sym typeface="Arial"/>
            </a:endParaRPr>
          </a:p>
          <a:p>
            <a:pPr indent="0" lvl="0" marL="0" rtl="0">
              <a:spcBef>
                <a:spcPts val="1600"/>
              </a:spcBef>
              <a:spcAft>
                <a:spcPts val="1600"/>
              </a:spcAft>
              <a:buNone/>
            </a:pPr>
            <a:r>
              <a:t/>
            </a:r>
            <a:endParaRPr sz="1800">
              <a:latin typeface="Arial"/>
              <a:ea typeface="Arial"/>
              <a:cs typeface="Arial"/>
              <a:sym typeface="Arial"/>
            </a:endParaRPr>
          </a:p>
        </p:txBody>
      </p:sp>
      <p:pic>
        <p:nvPicPr>
          <p:cNvPr id="372" name="Shape 372"/>
          <p:cNvPicPr preferRelativeResize="0"/>
          <p:nvPr/>
        </p:nvPicPr>
        <p:blipFill>
          <a:blip r:embed="rId3">
            <a:alphaModFix/>
          </a:blip>
          <a:stretch>
            <a:fillRect/>
          </a:stretch>
        </p:blipFill>
        <p:spPr>
          <a:xfrm>
            <a:off x="1362275" y="3653925"/>
            <a:ext cx="6922625" cy="1164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6" name="Shape 376"/>
        <p:cNvGrpSpPr/>
        <p:nvPr/>
      </p:nvGrpSpPr>
      <p:grpSpPr>
        <a:xfrm>
          <a:off x="0" y="0"/>
          <a:ext cx="0" cy="0"/>
          <a:chOff x="0" y="0"/>
          <a:chExt cx="0" cy="0"/>
        </a:xfrm>
      </p:grpSpPr>
      <p:sp>
        <p:nvSpPr>
          <p:cNvPr id="377" name="Shape 377"/>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3600"/>
              <a:t>MANAGERS In ANDROID</a:t>
            </a:r>
            <a:endParaRPr sz="3600"/>
          </a:p>
        </p:txBody>
      </p:sp>
      <p:sp>
        <p:nvSpPr>
          <p:cNvPr id="378" name="Shape 378"/>
          <p:cNvSpPr txBox="1"/>
          <p:nvPr>
            <p:ph idx="2" type="body"/>
          </p:nvPr>
        </p:nvSpPr>
        <p:spPr>
          <a:xfrm>
            <a:off x="1297500" y="1311350"/>
            <a:ext cx="6850500" cy="3101700"/>
          </a:xfrm>
          <a:prstGeom prst="rect">
            <a:avLst/>
          </a:prstGeom>
        </p:spPr>
        <p:txBody>
          <a:bodyPr anchorCtr="0" anchor="t" bIns="91425" lIns="91425" spcFirstLastPara="1" rIns="91425" wrap="square" tIns="91425">
            <a:noAutofit/>
          </a:bodyPr>
          <a:lstStyle/>
          <a:p>
            <a:pPr indent="0" lvl="0" marL="0" marR="5080" rtl="0" algn="just">
              <a:lnSpc>
                <a:spcPct val="100000"/>
              </a:lnSpc>
              <a:spcBef>
                <a:spcPts val="0"/>
              </a:spcBef>
              <a:spcAft>
                <a:spcPts val="0"/>
              </a:spcAft>
              <a:buNone/>
            </a:pPr>
            <a:r>
              <a:rPr b="1" lang="en-GB" sz="1400">
                <a:solidFill>
                  <a:srgbClr val="F3F3F3"/>
                </a:solidFill>
                <a:latin typeface="Times New Roman"/>
                <a:ea typeface="Times New Roman"/>
                <a:cs typeface="Times New Roman"/>
                <a:sym typeface="Times New Roman"/>
              </a:rPr>
              <a:t>1. </a:t>
            </a:r>
            <a:r>
              <a:rPr b="1" lang="en-GB" sz="1400">
                <a:solidFill>
                  <a:srgbClr val="F3F3F3"/>
                </a:solidFill>
                <a:latin typeface="Times New Roman"/>
                <a:ea typeface="Times New Roman"/>
                <a:cs typeface="Times New Roman"/>
                <a:sym typeface="Times New Roman"/>
              </a:rPr>
              <a:t>Activity manager:-</a:t>
            </a:r>
            <a:r>
              <a:rPr lang="en-GB" sz="1400">
                <a:solidFill>
                  <a:srgbClr val="F3F3F3"/>
                </a:solidFill>
                <a:latin typeface="Times New Roman"/>
                <a:ea typeface="Times New Roman"/>
                <a:cs typeface="Times New Roman"/>
                <a:sym typeface="Times New Roman"/>
              </a:rPr>
              <a:t>It manages the lifecycle of applications. It  enable proper management   </a:t>
            </a:r>
            <a:endParaRPr sz="1400">
              <a:solidFill>
                <a:srgbClr val="F3F3F3"/>
              </a:solidFill>
              <a:latin typeface="Times New Roman"/>
              <a:ea typeface="Times New Roman"/>
              <a:cs typeface="Times New Roman"/>
              <a:sym typeface="Times New Roman"/>
            </a:endParaRPr>
          </a:p>
          <a:p>
            <a:pPr indent="0" lvl="0" marL="0" marR="5080" rtl="0" algn="just">
              <a:lnSpc>
                <a:spcPct val="100000"/>
              </a:lnSpc>
              <a:spcBef>
                <a:spcPts val="0"/>
              </a:spcBef>
              <a:spcAft>
                <a:spcPts val="0"/>
              </a:spcAft>
              <a:buNone/>
            </a:pPr>
            <a:r>
              <a:rPr lang="en-GB" sz="1400">
                <a:solidFill>
                  <a:srgbClr val="F3F3F3"/>
                </a:solidFill>
                <a:latin typeface="Times New Roman"/>
                <a:ea typeface="Times New Roman"/>
                <a:cs typeface="Times New Roman"/>
                <a:sym typeface="Times New Roman"/>
              </a:rPr>
              <a:t>    of all the activities. All the activities are  controlled by activity manager.</a:t>
            </a:r>
            <a:endParaRPr sz="1400">
              <a:solidFill>
                <a:srgbClr val="F3F3F3"/>
              </a:solidFill>
              <a:latin typeface="Times New Roman"/>
              <a:ea typeface="Times New Roman"/>
              <a:cs typeface="Times New Roman"/>
              <a:sym typeface="Times New Roman"/>
            </a:endParaRPr>
          </a:p>
          <a:p>
            <a:pPr indent="0" lvl="0" marL="0" marR="21590" rtl="0" algn="just">
              <a:lnSpc>
                <a:spcPct val="100000"/>
              </a:lnSpc>
              <a:spcBef>
                <a:spcPts val="500"/>
              </a:spcBef>
              <a:spcAft>
                <a:spcPts val="0"/>
              </a:spcAft>
              <a:buClr>
                <a:srgbClr val="000000"/>
              </a:buClr>
              <a:buFont typeface="Arial"/>
              <a:buNone/>
            </a:pPr>
            <a:r>
              <a:rPr b="1" lang="en-GB" sz="1400">
                <a:solidFill>
                  <a:srgbClr val="F3F3F3"/>
                </a:solidFill>
                <a:latin typeface="Times New Roman"/>
                <a:ea typeface="Times New Roman"/>
                <a:cs typeface="Times New Roman"/>
                <a:sym typeface="Times New Roman"/>
              </a:rPr>
              <a:t>2. Resource manager:-</a:t>
            </a:r>
            <a:r>
              <a:rPr lang="en-GB" sz="1400">
                <a:solidFill>
                  <a:srgbClr val="F3F3F3"/>
                </a:solidFill>
                <a:latin typeface="Times New Roman"/>
                <a:ea typeface="Times New Roman"/>
                <a:cs typeface="Times New Roman"/>
                <a:sym typeface="Times New Roman"/>
              </a:rPr>
              <a:t>It provides access to non-code resources such  as graphics etc.</a:t>
            </a:r>
            <a:endParaRPr sz="1400">
              <a:solidFill>
                <a:srgbClr val="F3F3F3"/>
              </a:solidFill>
              <a:latin typeface="Times New Roman"/>
              <a:ea typeface="Times New Roman"/>
              <a:cs typeface="Times New Roman"/>
              <a:sym typeface="Times New Roman"/>
            </a:endParaRPr>
          </a:p>
          <a:p>
            <a:pPr indent="0" lvl="0" marL="0" marR="765175" rtl="0" algn="just">
              <a:lnSpc>
                <a:spcPct val="100000"/>
              </a:lnSpc>
              <a:spcBef>
                <a:spcPts val="500"/>
              </a:spcBef>
              <a:spcAft>
                <a:spcPts val="0"/>
              </a:spcAft>
              <a:buNone/>
            </a:pPr>
            <a:r>
              <a:rPr b="1" lang="en-GB" sz="1400">
                <a:solidFill>
                  <a:srgbClr val="F3F3F3"/>
                </a:solidFill>
                <a:latin typeface="Times New Roman"/>
                <a:ea typeface="Times New Roman"/>
                <a:cs typeface="Times New Roman"/>
                <a:sym typeface="Times New Roman"/>
              </a:rPr>
              <a:t>3. Notification manager:-</a:t>
            </a:r>
            <a:r>
              <a:rPr lang="en-GB" sz="1400">
                <a:solidFill>
                  <a:srgbClr val="F3F3F3"/>
                </a:solidFill>
                <a:latin typeface="Times New Roman"/>
                <a:ea typeface="Times New Roman"/>
                <a:cs typeface="Times New Roman"/>
                <a:sym typeface="Times New Roman"/>
              </a:rPr>
              <a:t>It enables all applications to display  custom alerts   </a:t>
            </a:r>
            <a:endParaRPr sz="1400">
              <a:solidFill>
                <a:srgbClr val="F3F3F3"/>
              </a:solidFill>
              <a:latin typeface="Times New Roman"/>
              <a:ea typeface="Times New Roman"/>
              <a:cs typeface="Times New Roman"/>
              <a:sym typeface="Times New Roman"/>
            </a:endParaRPr>
          </a:p>
          <a:p>
            <a:pPr indent="0" lvl="0" marL="0" marR="765175" rtl="0" algn="just">
              <a:lnSpc>
                <a:spcPct val="100000"/>
              </a:lnSpc>
              <a:spcBef>
                <a:spcPts val="500"/>
              </a:spcBef>
              <a:spcAft>
                <a:spcPts val="0"/>
              </a:spcAft>
              <a:buClr>
                <a:srgbClr val="000000"/>
              </a:buClr>
              <a:buFont typeface="Arial"/>
              <a:buNone/>
            </a:pPr>
            <a:r>
              <a:rPr lang="en-GB" sz="1400">
                <a:solidFill>
                  <a:srgbClr val="F3F3F3"/>
                </a:solidFill>
                <a:latin typeface="Times New Roman"/>
                <a:ea typeface="Times New Roman"/>
                <a:cs typeface="Times New Roman"/>
                <a:sym typeface="Times New Roman"/>
              </a:rPr>
              <a:t>    status bar.</a:t>
            </a:r>
            <a:endParaRPr sz="1400">
              <a:solidFill>
                <a:srgbClr val="F3F3F3"/>
              </a:solidFill>
              <a:latin typeface="Times New Roman"/>
              <a:ea typeface="Times New Roman"/>
              <a:cs typeface="Times New Roman"/>
              <a:sym typeface="Times New Roman"/>
            </a:endParaRPr>
          </a:p>
          <a:p>
            <a:pPr indent="0" lvl="0" marL="0" marR="497205" rtl="0" algn="just">
              <a:lnSpc>
                <a:spcPct val="100000"/>
              </a:lnSpc>
              <a:spcBef>
                <a:spcPts val="500"/>
              </a:spcBef>
              <a:spcAft>
                <a:spcPts val="0"/>
              </a:spcAft>
              <a:buNone/>
            </a:pPr>
            <a:r>
              <a:rPr b="1" lang="en-GB" sz="1400">
                <a:solidFill>
                  <a:srgbClr val="F3F3F3"/>
                </a:solidFill>
                <a:latin typeface="Times New Roman"/>
                <a:ea typeface="Times New Roman"/>
                <a:cs typeface="Times New Roman"/>
                <a:sym typeface="Times New Roman"/>
              </a:rPr>
              <a:t>4. Location manager:- </a:t>
            </a:r>
            <a:r>
              <a:rPr lang="en-GB" sz="1400">
                <a:solidFill>
                  <a:srgbClr val="F3F3F3"/>
                </a:solidFill>
                <a:latin typeface="Times New Roman"/>
                <a:ea typeface="Times New Roman"/>
                <a:cs typeface="Times New Roman"/>
                <a:sym typeface="Times New Roman"/>
              </a:rPr>
              <a:t>It fires alerts when user enters or leaves a  specified </a:t>
            </a:r>
            <a:endParaRPr sz="1400">
              <a:solidFill>
                <a:srgbClr val="F3F3F3"/>
              </a:solidFill>
              <a:latin typeface="Times New Roman"/>
              <a:ea typeface="Times New Roman"/>
              <a:cs typeface="Times New Roman"/>
              <a:sym typeface="Times New Roman"/>
            </a:endParaRPr>
          </a:p>
          <a:p>
            <a:pPr indent="0" lvl="0" marL="0" marR="497205" rtl="0" algn="just">
              <a:lnSpc>
                <a:spcPct val="100000"/>
              </a:lnSpc>
              <a:spcBef>
                <a:spcPts val="500"/>
              </a:spcBef>
              <a:spcAft>
                <a:spcPts val="0"/>
              </a:spcAft>
              <a:buClr>
                <a:srgbClr val="000000"/>
              </a:buClr>
              <a:buFont typeface="Arial"/>
              <a:buNone/>
            </a:pPr>
            <a:r>
              <a:rPr lang="en-GB" sz="1400">
                <a:solidFill>
                  <a:srgbClr val="F3F3F3"/>
                </a:solidFill>
                <a:latin typeface="Times New Roman"/>
                <a:ea typeface="Times New Roman"/>
                <a:cs typeface="Times New Roman"/>
                <a:sym typeface="Times New Roman"/>
              </a:rPr>
              <a:t>    geographical location.</a:t>
            </a:r>
            <a:endParaRPr sz="1400">
              <a:solidFill>
                <a:srgbClr val="F3F3F3"/>
              </a:solidFill>
              <a:latin typeface="Times New Roman"/>
              <a:ea typeface="Times New Roman"/>
              <a:cs typeface="Times New Roman"/>
              <a:sym typeface="Times New Roman"/>
            </a:endParaRPr>
          </a:p>
          <a:p>
            <a:pPr indent="0" lvl="0" marL="0" marR="382270" rtl="0" algn="just">
              <a:lnSpc>
                <a:spcPct val="100000"/>
              </a:lnSpc>
              <a:spcBef>
                <a:spcPts val="500"/>
              </a:spcBef>
              <a:spcAft>
                <a:spcPts val="0"/>
              </a:spcAft>
              <a:buClr>
                <a:srgbClr val="000000"/>
              </a:buClr>
              <a:buFont typeface="Arial"/>
              <a:buNone/>
            </a:pPr>
            <a:r>
              <a:rPr b="1" lang="en-GB" sz="1400">
                <a:solidFill>
                  <a:srgbClr val="F3F3F3"/>
                </a:solidFill>
                <a:latin typeface="Times New Roman"/>
                <a:ea typeface="Times New Roman"/>
                <a:cs typeface="Times New Roman"/>
                <a:sym typeface="Times New Roman"/>
              </a:rPr>
              <a:t>5. Package manager:-</a:t>
            </a:r>
            <a:r>
              <a:rPr lang="en-GB" sz="1400">
                <a:solidFill>
                  <a:srgbClr val="F3F3F3"/>
                </a:solidFill>
                <a:latin typeface="Times New Roman"/>
                <a:ea typeface="Times New Roman"/>
                <a:cs typeface="Times New Roman"/>
                <a:sym typeface="Times New Roman"/>
              </a:rPr>
              <a:t>It is use to retrieve the data about installed  packages on device.</a:t>
            </a:r>
            <a:endParaRPr sz="1400">
              <a:solidFill>
                <a:srgbClr val="F3F3F3"/>
              </a:solidFill>
              <a:latin typeface="Times New Roman"/>
              <a:ea typeface="Times New Roman"/>
              <a:cs typeface="Times New Roman"/>
              <a:sym typeface="Times New Roman"/>
            </a:endParaRPr>
          </a:p>
          <a:p>
            <a:pPr indent="0" lvl="0" marL="0" rtl="0" algn="just">
              <a:lnSpc>
                <a:spcPct val="100000"/>
              </a:lnSpc>
              <a:spcBef>
                <a:spcPts val="500"/>
              </a:spcBef>
              <a:spcAft>
                <a:spcPts val="0"/>
              </a:spcAft>
              <a:buClr>
                <a:srgbClr val="000000"/>
              </a:buClr>
              <a:buFont typeface="Arial"/>
              <a:buNone/>
            </a:pPr>
            <a:r>
              <a:rPr b="1" lang="en-GB" sz="1400">
                <a:solidFill>
                  <a:srgbClr val="F3F3F3"/>
                </a:solidFill>
                <a:latin typeface="Times New Roman"/>
                <a:ea typeface="Times New Roman"/>
                <a:cs typeface="Times New Roman"/>
                <a:sym typeface="Times New Roman"/>
              </a:rPr>
              <a:t>6. Window manager:-</a:t>
            </a:r>
            <a:r>
              <a:rPr lang="en-GB" sz="1400">
                <a:solidFill>
                  <a:srgbClr val="F3F3F3"/>
                </a:solidFill>
                <a:latin typeface="Times New Roman"/>
                <a:ea typeface="Times New Roman"/>
                <a:cs typeface="Times New Roman"/>
                <a:sym typeface="Times New Roman"/>
              </a:rPr>
              <a:t>It is use to create views and layouts.</a:t>
            </a:r>
            <a:endParaRPr sz="1400">
              <a:solidFill>
                <a:srgbClr val="F3F3F3"/>
              </a:solidFill>
              <a:latin typeface="Times New Roman"/>
              <a:ea typeface="Times New Roman"/>
              <a:cs typeface="Times New Roman"/>
              <a:sym typeface="Times New Roman"/>
            </a:endParaRPr>
          </a:p>
          <a:p>
            <a:pPr indent="0" lvl="0" marL="0" marR="732790" rtl="0" algn="just">
              <a:lnSpc>
                <a:spcPct val="100000"/>
              </a:lnSpc>
              <a:spcBef>
                <a:spcPts val="500"/>
              </a:spcBef>
              <a:spcAft>
                <a:spcPts val="0"/>
              </a:spcAft>
              <a:buNone/>
            </a:pPr>
            <a:r>
              <a:rPr b="1" lang="en-GB" sz="1400">
                <a:solidFill>
                  <a:srgbClr val="F3F3F3"/>
                </a:solidFill>
                <a:latin typeface="Times New Roman"/>
                <a:ea typeface="Times New Roman"/>
                <a:cs typeface="Times New Roman"/>
                <a:sym typeface="Times New Roman"/>
              </a:rPr>
              <a:t>7. Telephony manager:-</a:t>
            </a:r>
            <a:r>
              <a:rPr lang="en-GB" sz="1400">
                <a:solidFill>
                  <a:srgbClr val="F3F3F3"/>
                </a:solidFill>
                <a:latin typeface="Times New Roman"/>
                <a:ea typeface="Times New Roman"/>
                <a:cs typeface="Times New Roman"/>
                <a:sym typeface="Times New Roman"/>
              </a:rPr>
              <a:t>It is use to handle settings of network  connection and all </a:t>
            </a:r>
            <a:endParaRPr sz="1400">
              <a:solidFill>
                <a:srgbClr val="F3F3F3"/>
              </a:solidFill>
              <a:latin typeface="Times New Roman"/>
              <a:ea typeface="Times New Roman"/>
              <a:cs typeface="Times New Roman"/>
              <a:sym typeface="Times New Roman"/>
            </a:endParaRPr>
          </a:p>
          <a:p>
            <a:pPr indent="0" lvl="0" marL="0" marR="732790" rtl="0" algn="just">
              <a:lnSpc>
                <a:spcPct val="100000"/>
              </a:lnSpc>
              <a:spcBef>
                <a:spcPts val="500"/>
              </a:spcBef>
              <a:spcAft>
                <a:spcPts val="0"/>
              </a:spcAft>
              <a:buClr>
                <a:srgbClr val="000000"/>
              </a:buClr>
              <a:buFont typeface="Arial"/>
              <a:buNone/>
            </a:pPr>
            <a:r>
              <a:rPr lang="en-GB" sz="1400">
                <a:solidFill>
                  <a:srgbClr val="F3F3F3"/>
                </a:solidFill>
                <a:latin typeface="Times New Roman"/>
                <a:ea typeface="Times New Roman"/>
                <a:cs typeface="Times New Roman"/>
                <a:sym typeface="Times New Roman"/>
              </a:rPr>
              <a:t>    information about services on device.</a:t>
            </a:r>
            <a:endParaRPr sz="1400">
              <a:solidFill>
                <a:srgbClr val="F3F3F3"/>
              </a:solidFill>
              <a:latin typeface="Times New Roman"/>
              <a:ea typeface="Times New Roman"/>
              <a:cs typeface="Times New Roman"/>
              <a:sym typeface="Times New Roman"/>
            </a:endParaRPr>
          </a:p>
          <a:p>
            <a:pPr indent="0" lvl="0" marL="0" marR="5080" rtl="0" algn="just">
              <a:lnSpc>
                <a:spcPct val="100000"/>
              </a:lnSpc>
              <a:spcBef>
                <a:spcPts val="0"/>
              </a:spcBef>
              <a:spcAft>
                <a:spcPts val="0"/>
              </a:spcAft>
              <a:buNone/>
            </a:pPr>
            <a:r>
              <a:t/>
            </a:r>
            <a:endParaRPr sz="14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rtl="0">
              <a:spcBef>
                <a:spcPts val="0"/>
              </a:spcBef>
              <a:spcAft>
                <a:spcPts val="0"/>
              </a:spcAft>
              <a:buNone/>
            </a:pPr>
            <a:r>
              <a:t/>
            </a:r>
            <a:endParaRPr sz="1800">
              <a:solidFill>
                <a:srgbClr val="F3F3F3"/>
              </a:solidFill>
              <a:latin typeface="Arial"/>
              <a:ea typeface="Arial"/>
              <a:cs typeface="Arial"/>
              <a:sym typeface="Arial"/>
            </a:endParaRPr>
          </a:p>
          <a:p>
            <a:pPr indent="0" lvl="0" marL="0" rtl="0">
              <a:spcBef>
                <a:spcPts val="1600"/>
              </a:spcBef>
              <a:spcAft>
                <a:spcPts val="1600"/>
              </a:spcAft>
              <a:buNone/>
            </a:pPr>
            <a:r>
              <a:t/>
            </a:r>
            <a:endParaRPr sz="1800">
              <a:latin typeface="Arial"/>
              <a:ea typeface="Arial"/>
              <a:cs typeface="Arial"/>
              <a:sym typeface="Arial"/>
            </a:endParaRPr>
          </a:p>
        </p:txBody>
      </p:sp>
      <p:sp>
        <p:nvSpPr>
          <p:cNvPr id="379" name="Shape 379"/>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Shape 384"/>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3600"/>
              <a:t>APPLICATION LAYER</a:t>
            </a:r>
            <a:endParaRPr sz="3600"/>
          </a:p>
        </p:txBody>
      </p:sp>
      <p:sp>
        <p:nvSpPr>
          <p:cNvPr id="385" name="Shape 385"/>
          <p:cNvSpPr txBox="1"/>
          <p:nvPr>
            <p:ph idx="2" type="body"/>
          </p:nvPr>
        </p:nvSpPr>
        <p:spPr>
          <a:xfrm>
            <a:off x="1297500" y="1311350"/>
            <a:ext cx="6850500" cy="31017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GB" sz="1400">
                <a:solidFill>
                  <a:srgbClr val="F3F3F3"/>
                </a:solidFill>
                <a:latin typeface="Georgia"/>
                <a:ea typeface="Georgia"/>
                <a:cs typeface="Georgia"/>
                <a:sym typeface="Georgia"/>
              </a:rPr>
              <a:t>The final layer on top is Applications.</a:t>
            </a:r>
            <a:endParaRPr sz="14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t/>
            </a:r>
            <a:endParaRPr sz="1400">
              <a:latin typeface="Arial"/>
              <a:ea typeface="Arial"/>
              <a:cs typeface="Arial"/>
              <a:sym typeface="Arial"/>
            </a:endParaRPr>
          </a:p>
          <a:p>
            <a:pPr indent="0" lvl="0" marL="0" marR="5080" rtl="0" algn="just">
              <a:lnSpc>
                <a:spcPct val="100000"/>
              </a:lnSpc>
              <a:spcBef>
                <a:spcPts val="0"/>
              </a:spcBef>
              <a:spcAft>
                <a:spcPts val="0"/>
              </a:spcAft>
              <a:buNone/>
            </a:pPr>
            <a:r>
              <a:rPr lang="en-GB" sz="1400">
                <a:solidFill>
                  <a:srgbClr val="F3F3F3"/>
                </a:solidFill>
                <a:latin typeface="Georgia"/>
                <a:ea typeface="Georgia"/>
                <a:cs typeface="Georgia"/>
                <a:sym typeface="Georgia"/>
              </a:rPr>
              <a:t>It includes the home application  the contacts application, the browser, and apps.</a:t>
            </a:r>
            <a:endParaRPr sz="14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1400">
              <a:solidFill>
                <a:srgbClr val="F3F3F3"/>
              </a:solidFill>
              <a:latin typeface="Georgia"/>
              <a:ea typeface="Georgia"/>
              <a:cs typeface="Georgia"/>
              <a:sym typeface="Georgia"/>
            </a:endParaRPr>
          </a:p>
          <a:p>
            <a:pPr indent="0" lvl="0" marL="0" rtl="0" algn="just">
              <a:lnSpc>
                <a:spcPct val="100000"/>
              </a:lnSpc>
              <a:spcBef>
                <a:spcPts val="0"/>
              </a:spcBef>
              <a:spcAft>
                <a:spcPts val="0"/>
              </a:spcAft>
              <a:buNone/>
            </a:pPr>
            <a:r>
              <a:rPr lang="en-GB" sz="1400">
                <a:solidFill>
                  <a:srgbClr val="F3F3F3"/>
                </a:solidFill>
                <a:latin typeface="Georgia"/>
                <a:ea typeface="Georgia"/>
                <a:cs typeface="Georgia"/>
                <a:sym typeface="Georgia"/>
              </a:rPr>
              <a:t>It is the most upper layer in android architecture.</a:t>
            </a:r>
            <a:endParaRPr sz="14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14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rPr lang="en-GB" sz="1400">
                <a:solidFill>
                  <a:srgbClr val="F3F3F3"/>
                </a:solidFill>
                <a:latin typeface="Georgia"/>
                <a:ea typeface="Georgia"/>
                <a:cs typeface="Georgia"/>
                <a:sym typeface="Georgia"/>
              </a:rPr>
              <a:t>Al the applications like camera, Google maps, browser, SMS, calendar, contacts are native applications. </a:t>
            </a:r>
            <a:r>
              <a:rPr lang="en-GB" sz="1400">
                <a:solidFill>
                  <a:srgbClr val="F3F3F3"/>
                </a:solidFill>
                <a:latin typeface="Georgia"/>
                <a:ea typeface="Georgia"/>
                <a:cs typeface="Georgia"/>
                <a:sym typeface="Georgia"/>
              </a:rPr>
              <a:t> </a:t>
            </a:r>
            <a:endParaRPr sz="14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t/>
            </a:r>
            <a:endParaRPr sz="1400">
              <a:solidFill>
                <a:srgbClr val="F3F3F3"/>
              </a:solidFill>
              <a:latin typeface="Georgia"/>
              <a:ea typeface="Georgia"/>
              <a:cs typeface="Georgia"/>
              <a:sym typeface="Georgia"/>
            </a:endParaRPr>
          </a:p>
          <a:p>
            <a:pPr indent="0" lvl="0" marL="12700" marR="5080" rtl="0" algn="just">
              <a:lnSpc>
                <a:spcPct val="100000"/>
              </a:lnSpc>
              <a:spcBef>
                <a:spcPts val="0"/>
              </a:spcBef>
              <a:spcAft>
                <a:spcPts val="0"/>
              </a:spcAft>
              <a:buClr>
                <a:srgbClr val="000000"/>
              </a:buClr>
              <a:buFont typeface="Arial"/>
              <a:buNone/>
            </a:pPr>
            <a:r>
              <a:rPr lang="en-GB" sz="1400">
                <a:solidFill>
                  <a:srgbClr val="F3F3F3"/>
                </a:solidFill>
                <a:latin typeface="Georgia"/>
                <a:ea typeface="Georgia"/>
                <a:cs typeface="Georgia"/>
                <a:sym typeface="Georgia"/>
              </a:rPr>
              <a:t>These	applications	works	with	end	user  with the help of application framework to operate.</a:t>
            </a:r>
            <a:endParaRPr sz="1400">
              <a:solidFill>
                <a:srgbClr val="F3F3F3"/>
              </a:solidFill>
              <a:latin typeface="Georgia"/>
              <a:ea typeface="Georgia"/>
              <a:cs typeface="Georgia"/>
              <a:sym typeface="Georgia"/>
            </a:endParaRPr>
          </a:p>
          <a:p>
            <a:pPr indent="0" lvl="0" marL="0" marR="5080" rtl="0">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1800">
              <a:solidFill>
                <a:srgbClr val="F3F3F3"/>
              </a:solidFill>
              <a:latin typeface="Georgia"/>
              <a:ea typeface="Georgia"/>
              <a:cs typeface="Georgia"/>
              <a:sym typeface="Georgia"/>
            </a:endParaRPr>
          </a:p>
          <a:p>
            <a:pPr indent="0" lvl="0" marL="0" rtl="0">
              <a:spcBef>
                <a:spcPts val="0"/>
              </a:spcBef>
              <a:spcAft>
                <a:spcPts val="0"/>
              </a:spcAft>
              <a:buNone/>
            </a:pPr>
            <a:r>
              <a:t/>
            </a:r>
            <a:endParaRPr sz="1800">
              <a:solidFill>
                <a:srgbClr val="F3F3F3"/>
              </a:solidFill>
              <a:latin typeface="Arial"/>
              <a:ea typeface="Arial"/>
              <a:cs typeface="Arial"/>
              <a:sym typeface="Arial"/>
            </a:endParaRPr>
          </a:p>
          <a:p>
            <a:pPr indent="0" lvl="0" marL="0" rtl="0">
              <a:spcBef>
                <a:spcPts val="1600"/>
              </a:spcBef>
              <a:spcAft>
                <a:spcPts val="1600"/>
              </a:spcAft>
              <a:buNone/>
            </a:pPr>
            <a:r>
              <a:t/>
            </a:r>
            <a:endParaRPr sz="1800">
              <a:latin typeface="Arial"/>
              <a:ea typeface="Arial"/>
              <a:cs typeface="Arial"/>
              <a:sym typeface="Arial"/>
            </a:endParaRPr>
          </a:p>
        </p:txBody>
      </p:sp>
      <p:sp>
        <p:nvSpPr>
          <p:cNvPr id="386" name="Shape 386"/>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7" name="Shape 387"/>
          <p:cNvSpPr/>
          <p:nvPr/>
        </p:nvSpPr>
        <p:spPr>
          <a:xfrm>
            <a:off x="1425300" y="3842800"/>
            <a:ext cx="6594900" cy="10095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Shape 392"/>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600"/>
              <a:t>SECURITY</a:t>
            </a:r>
            <a:endParaRPr sz="3600"/>
          </a:p>
        </p:txBody>
      </p:sp>
      <p:sp>
        <p:nvSpPr>
          <p:cNvPr id="393" name="Shape 393"/>
          <p:cNvSpPr txBox="1"/>
          <p:nvPr>
            <p:ph idx="2" type="body"/>
          </p:nvPr>
        </p:nvSpPr>
        <p:spPr>
          <a:xfrm>
            <a:off x="1297500" y="1311350"/>
            <a:ext cx="6850500" cy="3101700"/>
          </a:xfrm>
          <a:prstGeom prst="rect">
            <a:avLst/>
          </a:prstGeom>
        </p:spPr>
        <p:txBody>
          <a:bodyPr anchorCtr="0" anchor="t" bIns="91425" lIns="91425" spcFirstLastPara="1" rIns="91425" wrap="square" tIns="91425">
            <a:noAutofit/>
          </a:bodyPr>
          <a:lstStyle/>
          <a:p>
            <a:pPr indent="-273050" lvl="0" marL="285750" marR="5080" rtl="0" algn="just">
              <a:lnSpc>
                <a:spcPct val="80251"/>
              </a:lnSpc>
              <a:spcBef>
                <a:spcPts val="0"/>
              </a:spcBef>
              <a:spcAft>
                <a:spcPts val="0"/>
              </a:spcAft>
              <a:buClr>
                <a:srgbClr val="000000"/>
              </a:buClr>
              <a:buFont typeface="Arial"/>
              <a:buNone/>
            </a:pPr>
            <a:r>
              <a:rPr baseline="30000" lang="en-GB" sz="2400">
                <a:solidFill>
                  <a:srgbClr val="F3F3F3"/>
                </a:solidFill>
                <a:latin typeface="Noto Sans Symbols"/>
                <a:ea typeface="Noto Sans Symbols"/>
                <a:cs typeface="Noto Sans Symbols"/>
                <a:sym typeface="Noto Sans Symbols"/>
              </a:rPr>
              <a:t>   </a:t>
            </a:r>
            <a:r>
              <a:rPr lang="en-GB" sz="2400">
                <a:solidFill>
                  <a:srgbClr val="F3F3F3"/>
                </a:solidFill>
                <a:latin typeface="Times New Roman"/>
                <a:ea typeface="Times New Roman"/>
                <a:cs typeface="Times New Roman"/>
                <a:sym typeface="Times New Roman"/>
              </a:rPr>
              <a:t>Android is a multi-process system, in which  each application (and parts of the system) runs in its  own process. Most security between applications  and the system is enforced at the process level  through standard Linux facilities, such as user and  group IDs that are assigned to applications.</a:t>
            </a:r>
            <a:endParaRPr sz="2400">
              <a:solidFill>
                <a:srgbClr val="F3F3F3"/>
              </a:solidFill>
              <a:latin typeface="Times New Roman"/>
              <a:ea typeface="Times New Roman"/>
              <a:cs typeface="Times New Roman"/>
              <a:sym typeface="Times New Roman"/>
            </a:endParaRPr>
          </a:p>
          <a:p>
            <a:pPr indent="0" lvl="0" marL="0" marR="6350" rtl="0" algn="just">
              <a:lnSpc>
                <a:spcPct val="100000"/>
              </a:lnSpc>
              <a:spcBef>
                <a:spcPts val="0"/>
              </a:spcBef>
              <a:spcAft>
                <a:spcPts val="0"/>
              </a:spcAft>
              <a:buNone/>
            </a:pPr>
            <a:r>
              <a:t/>
            </a:r>
            <a:endParaRPr sz="24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t/>
            </a:r>
            <a:endParaRPr sz="2400">
              <a:solidFill>
                <a:srgbClr val="F3F3F3"/>
              </a:solidFill>
              <a:latin typeface="Georgia"/>
              <a:ea typeface="Georgia"/>
              <a:cs typeface="Georgia"/>
              <a:sym typeface="Georgia"/>
            </a:endParaRPr>
          </a:p>
          <a:p>
            <a:pPr indent="0" lvl="0" marL="0" marR="6350" rtl="0" algn="just">
              <a:lnSpc>
                <a:spcPct val="100000"/>
              </a:lnSpc>
              <a:spcBef>
                <a:spcPts val="0"/>
              </a:spcBef>
              <a:spcAft>
                <a:spcPts val="0"/>
              </a:spcAft>
              <a:buNone/>
            </a:pPr>
            <a:r>
              <a:t/>
            </a:r>
            <a:endParaRPr sz="2400">
              <a:solidFill>
                <a:srgbClr val="F3F3F3"/>
              </a:solidFill>
              <a:latin typeface="Georgia"/>
              <a:ea typeface="Georgia"/>
              <a:cs typeface="Georgia"/>
              <a:sym typeface="Georgia"/>
            </a:endParaRPr>
          </a:p>
          <a:p>
            <a:pPr indent="0" lvl="0" marL="0" rtl="0">
              <a:spcBef>
                <a:spcPts val="0"/>
              </a:spcBef>
              <a:spcAft>
                <a:spcPts val="0"/>
              </a:spcAft>
              <a:buNone/>
            </a:pPr>
            <a:r>
              <a:t/>
            </a:r>
            <a:endParaRPr sz="2400">
              <a:solidFill>
                <a:srgbClr val="F3F3F3"/>
              </a:solidFill>
              <a:latin typeface="Arial"/>
              <a:ea typeface="Arial"/>
              <a:cs typeface="Arial"/>
              <a:sym typeface="Arial"/>
            </a:endParaRPr>
          </a:p>
          <a:p>
            <a:pPr indent="0" lvl="0" marL="0" rtl="0">
              <a:spcBef>
                <a:spcPts val="1600"/>
              </a:spcBef>
              <a:spcAft>
                <a:spcPts val="1600"/>
              </a:spcAft>
              <a:buNone/>
            </a:pPr>
            <a:r>
              <a:t/>
            </a:r>
            <a:endParaRPr sz="2400">
              <a:solidFill>
                <a:srgbClr val="F3F3F3"/>
              </a:solidFill>
              <a:latin typeface="Arial"/>
              <a:ea typeface="Arial"/>
              <a:cs typeface="Arial"/>
              <a:sym typeface="Arial"/>
            </a:endParaRPr>
          </a:p>
        </p:txBody>
      </p:sp>
      <p:sp>
        <p:nvSpPr>
          <p:cNvPr id="394" name="Shape 394"/>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95" name="Shape 395"/>
          <p:cNvPicPr preferRelativeResize="0"/>
          <p:nvPr/>
        </p:nvPicPr>
        <p:blipFill>
          <a:blip r:embed="rId3">
            <a:alphaModFix/>
          </a:blip>
          <a:stretch>
            <a:fillRect/>
          </a:stretch>
        </p:blipFill>
        <p:spPr>
          <a:xfrm>
            <a:off x="7346900" y="3856880"/>
            <a:ext cx="1743351" cy="1219870"/>
          </a:xfrm>
          <a:prstGeom prst="rect">
            <a:avLst/>
          </a:prstGeom>
          <a:noFill/>
          <a:ln>
            <a:noFill/>
          </a:ln>
        </p:spPr>
      </p:pic>
      <p:pic>
        <p:nvPicPr>
          <p:cNvPr id="396" name="Shape 396"/>
          <p:cNvPicPr preferRelativeResize="0"/>
          <p:nvPr/>
        </p:nvPicPr>
        <p:blipFill>
          <a:blip r:embed="rId3">
            <a:alphaModFix/>
          </a:blip>
          <a:stretch>
            <a:fillRect/>
          </a:stretch>
        </p:blipFill>
        <p:spPr>
          <a:xfrm>
            <a:off x="58075" y="3856875"/>
            <a:ext cx="1907465" cy="1219876"/>
          </a:xfrm>
          <a:prstGeom prst="rect">
            <a:avLst/>
          </a:prstGeom>
          <a:noFill/>
          <a:ln>
            <a:noFill/>
          </a:ln>
        </p:spPr>
      </p:pic>
      <p:pic>
        <p:nvPicPr>
          <p:cNvPr id="397" name="Shape 397"/>
          <p:cNvPicPr preferRelativeResize="0"/>
          <p:nvPr/>
        </p:nvPicPr>
        <p:blipFill>
          <a:blip r:embed="rId3">
            <a:alphaModFix/>
          </a:blip>
          <a:stretch>
            <a:fillRect/>
          </a:stretch>
        </p:blipFill>
        <p:spPr>
          <a:xfrm>
            <a:off x="58075" y="91475"/>
            <a:ext cx="1743359" cy="1219876"/>
          </a:xfrm>
          <a:prstGeom prst="rect">
            <a:avLst/>
          </a:prstGeom>
          <a:noFill/>
          <a:ln>
            <a:noFill/>
          </a:ln>
        </p:spPr>
      </p:pic>
      <p:pic>
        <p:nvPicPr>
          <p:cNvPr id="398" name="Shape 398"/>
          <p:cNvPicPr preferRelativeResize="0"/>
          <p:nvPr/>
        </p:nvPicPr>
        <p:blipFill>
          <a:blip r:embed="rId3">
            <a:alphaModFix/>
          </a:blip>
          <a:stretch>
            <a:fillRect/>
          </a:stretch>
        </p:blipFill>
        <p:spPr>
          <a:xfrm>
            <a:off x="7346900" y="91475"/>
            <a:ext cx="1743351" cy="121987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Shape 403"/>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12700" rtl="0">
              <a:spcBef>
                <a:spcPts val="0"/>
              </a:spcBef>
              <a:spcAft>
                <a:spcPts val="0"/>
              </a:spcAft>
              <a:buClr>
                <a:srgbClr val="000000"/>
              </a:buClr>
              <a:buFont typeface="Arial"/>
              <a:buNone/>
            </a:pPr>
            <a:r>
              <a:rPr lang="en-GB" sz="3600">
                <a:solidFill>
                  <a:srgbClr val="F3F3F3"/>
                </a:solidFill>
                <a:latin typeface="Arial"/>
                <a:ea typeface="Arial"/>
                <a:cs typeface="Arial"/>
                <a:sym typeface="Arial"/>
              </a:rPr>
              <a:t>FEATURES OF ANDROID</a:t>
            </a:r>
            <a:endParaRPr sz="3600">
              <a:solidFill>
                <a:srgbClr val="F3F3F3"/>
              </a:solidFill>
              <a:latin typeface="Arial"/>
              <a:ea typeface="Arial"/>
              <a:cs typeface="Arial"/>
              <a:sym typeface="Arial"/>
            </a:endParaRPr>
          </a:p>
          <a:p>
            <a:pPr indent="0" lvl="0" marL="0" rtl="0">
              <a:spcBef>
                <a:spcPts val="0"/>
              </a:spcBef>
              <a:spcAft>
                <a:spcPts val="0"/>
              </a:spcAft>
              <a:buNone/>
            </a:pPr>
            <a:r>
              <a:t/>
            </a:r>
            <a:endParaRPr sz="3600">
              <a:solidFill>
                <a:srgbClr val="F3F3F3"/>
              </a:solidFill>
            </a:endParaRPr>
          </a:p>
        </p:txBody>
      </p:sp>
      <p:sp>
        <p:nvSpPr>
          <p:cNvPr id="404" name="Shape 404"/>
          <p:cNvSpPr txBox="1"/>
          <p:nvPr>
            <p:ph idx="2" type="body"/>
          </p:nvPr>
        </p:nvSpPr>
        <p:spPr>
          <a:xfrm>
            <a:off x="1297500" y="1311350"/>
            <a:ext cx="6850500" cy="3101700"/>
          </a:xfrm>
          <a:prstGeom prst="rect">
            <a:avLst/>
          </a:prstGeom>
        </p:spPr>
        <p:txBody>
          <a:bodyPr anchorCtr="0" anchor="t" bIns="91425" lIns="91425" spcFirstLastPara="1" rIns="91425" wrap="square" tIns="91425">
            <a:noAutofit/>
          </a:bodyPr>
          <a:lstStyle/>
          <a:p>
            <a:pPr indent="0" lvl="0" marL="12700" rtl="0">
              <a:lnSpc>
                <a:spcPct val="100000"/>
              </a:lnSpc>
              <a:spcBef>
                <a:spcPts val="0"/>
              </a:spcBef>
              <a:spcAft>
                <a:spcPts val="0"/>
              </a:spcAft>
              <a:buNone/>
            </a:pPr>
            <a:r>
              <a:rPr lang="en-GB" sz="1800">
                <a:solidFill>
                  <a:srgbClr val="F3F3F3"/>
                </a:solidFill>
                <a:latin typeface="Times New Roman"/>
                <a:ea typeface="Times New Roman"/>
                <a:cs typeface="Times New Roman"/>
                <a:sym typeface="Times New Roman"/>
              </a:rPr>
              <a:t>Background WiFi location still runs even when WIFI is turned off.</a:t>
            </a:r>
            <a:endParaRPr sz="1800">
              <a:solidFill>
                <a:srgbClr val="F3F3F3"/>
              </a:solidFill>
              <a:latin typeface="Times New Roman"/>
              <a:ea typeface="Times New Roman"/>
              <a:cs typeface="Times New Roman"/>
              <a:sym typeface="Times New Roman"/>
            </a:endParaRPr>
          </a:p>
          <a:p>
            <a:pPr indent="0" lvl="0" marL="12700" rtl="0">
              <a:lnSpc>
                <a:spcPct val="100000"/>
              </a:lnSpc>
              <a:spcBef>
                <a:spcPts val="650"/>
              </a:spcBef>
              <a:spcAft>
                <a:spcPts val="0"/>
              </a:spcAft>
              <a:buNone/>
            </a:pPr>
            <a:r>
              <a:rPr lang="en-GB" sz="1800">
                <a:solidFill>
                  <a:srgbClr val="F3F3F3"/>
                </a:solidFill>
                <a:latin typeface="Times New Roman"/>
                <a:ea typeface="Times New Roman"/>
                <a:cs typeface="Times New Roman"/>
                <a:sym typeface="Times New Roman"/>
              </a:rPr>
              <a:t>Developer logging and analyzing enhancements</a:t>
            </a:r>
            <a:endParaRPr sz="1800">
              <a:solidFill>
                <a:srgbClr val="F3F3F3"/>
              </a:solidFill>
              <a:latin typeface="Noto Sans Symbols"/>
              <a:ea typeface="Noto Sans Symbols"/>
              <a:cs typeface="Noto Sans Symbols"/>
              <a:sym typeface="Noto Sans Symbols"/>
            </a:endParaRPr>
          </a:p>
          <a:p>
            <a:pPr indent="0" lvl="0" marL="12700" rtl="0">
              <a:lnSpc>
                <a:spcPct val="100000"/>
              </a:lnSpc>
              <a:spcBef>
                <a:spcPts val="650"/>
              </a:spcBef>
              <a:spcAft>
                <a:spcPts val="0"/>
              </a:spcAft>
              <a:buNone/>
            </a:pPr>
            <a:r>
              <a:rPr lang="en-GB" sz="1800">
                <a:solidFill>
                  <a:srgbClr val="F3F3F3"/>
                </a:solidFill>
                <a:latin typeface="Times New Roman"/>
                <a:ea typeface="Times New Roman"/>
                <a:cs typeface="Times New Roman"/>
                <a:sym typeface="Times New Roman"/>
              </a:rPr>
              <a:t>It is optimized for mobile devices.</a:t>
            </a:r>
            <a:endParaRPr sz="1800">
              <a:solidFill>
                <a:srgbClr val="F3F3F3"/>
              </a:solidFill>
              <a:latin typeface="Noto Sans Symbols"/>
              <a:ea typeface="Noto Sans Symbols"/>
              <a:cs typeface="Noto Sans Symbols"/>
              <a:sym typeface="Noto Sans Symbols"/>
            </a:endParaRPr>
          </a:p>
          <a:p>
            <a:pPr indent="0" lvl="0" marL="0" rtl="0" algn="just">
              <a:lnSpc>
                <a:spcPct val="100000"/>
              </a:lnSpc>
              <a:spcBef>
                <a:spcPts val="640"/>
              </a:spcBef>
              <a:spcAft>
                <a:spcPts val="0"/>
              </a:spcAft>
              <a:buNone/>
            </a:pPr>
            <a:r>
              <a:rPr lang="en-GB" sz="1800">
                <a:solidFill>
                  <a:srgbClr val="F3F3F3"/>
                </a:solidFill>
                <a:latin typeface="Times New Roman"/>
                <a:ea typeface="Times New Roman"/>
                <a:cs typeface="Times New Roman"/>
                <a:sym typeface="Times New Roman"/>
              </a:rPr>
              <a:t>It enables reuse and replacement of components.</a:t>
            </a:r>
            <a:endParaRPr sz="1800">
              <a:solidFill>
                <a:srgbClr val="F3F3F3"/>
              </a:solidFill>
              <a:latin typeface="Noto Sans Symbols"/>
              <a:ea typeface="Noto Sans Symbols"/>
              <a:cs typeface="Noto Sans Symbols"/>
              <a:sym typeface="Noto Sans Symbols"/>
            </a:endParaRPr>
          </a:p>
          <a:p>
            <a:pPr indent="-273050" lvl="0" marL="285750" marR="5080" rtl="0" algn="just">
              <a:lnSpc>
                <a:spcPct val="99900"/>
              </a:lnSpc>
              <a:spcBef>
                <a:spcPts val="650"/>
              </a:spcBef>
              <a:spcAft>
                <a:spcPts val="0"/>
              </a:spcAft>
              <a:buNone/>
            </a:pPr>
            <a:r>
              <a:rPr lang="en-GB" sz="1800">
                <a:solidFill>
                  <a:srgbClr val="F3F3F3"/>
                </a:solidFill>
                <a:latin typeface="Times New Roman"/>
                <a:ea typeface="Times New Roman"/>
                <a:cs typeface="Times New Roman"/>
                <a:sym typeface="Times New Roman"/>
              </a:rPr>
              <a:t>Java support ,media support, multi touch, video  calling,multi tasking</a:t>
            </a:r>
            <a:r>
              <a:rPr lang="en-GB" sz="1800">
                <a:solidFill>
                  <a:srgbClr val="F3F3F3"/>
                </a:solidFill>
                <a:latin typeface="Times New Roman"/>
                <a:ea typeface="Times New Roman"/>
                <a:cs typeface="Times New Roman"/>
                <a:sym typeface="Times New Roman"/>
              </a:rPr>
              <a:t> </a:t>
            </a:r>
            <a:r>
              <a:rPr lang="en-GB" sz="1800">
                <a:solidFill>
                  <a:srgbClr val="F3F3F3"/>
                </a:solidFill>
                <a:latin typeface="Times New Roman"/>
                <a:ea typeface="Times New Roman"/>
                <a:cs typeface="Times New Roman"/>
                <a:sym typeface="Times New Roman"/>
              </a:rPr>
              <a:t>,voice based	features, screen capture, camera ,bluetooth,gps,compass and  accelerometer,3G</a:t>
            </a:r>
            <a:endParaRPr sz="1800">
              <a:solidFill>
                <a:srgbClr val="F3F3F3"/>
              </a:solidFill>
              <a:latin typeface="Noto Sans Symbols"/>
              <a:ea typeface="Noto Sans Symbols"/>
              <a:cs typeface="Noto Sans Symbols"/>
              <a:sym typeface="Noto Sans Symbols"/>
            </a:endParaRPr>
          </a:p>
          <a:p>
            <a:pPr indent="0" lvl="0" marL="12700" rtl="0">
              <a:lnSpc>
                <a:spcPct val="100000"/>
              </a:lnSpc>
              <a:spcBef>
                <a:spcPts val="0"/>
              </a:spcBef>
              <a:spcAft>
                <a:spcPts val="0"/>
              </a:spcAft>
              <a:buClr>
                <a:srgbClr val="000000"/>
              </a:buClr>
              <a:buFont typeface="Arial"/>
              <a:buNone/>
            </a:pPr>
            <a:r>
              <a:t/>
            </a:r>
            <a:endParaRPr sz="1800">
              <a:solidFill>
                <a:srgbClr val="F3F3F3"/>
              </a:solidFill>
              <a:latin typeface="Times New Roman"/>
              <a:ea typeface="Times New Roman"/>
              <a:cs typeface="Times New Roman"/>
              <a:sym typeface="Times New Roman"/>
            </a:endParaRPr>
          </a:p>
          <a:p>
            <a:pPr indent="0" lvl="0" marL="0" rtl="0">
              <a:spcBef>
                <a:spcPts val="0"/>
              </a:spcBef>
              <a:spcAft>
                <a:spcPts val="1600"/>
              </a:spcAft>
              <a:buNone/>
            </a:pPr>
            <a:r>
              <a:t/>
            </a:r>
            <a:endParaRPr b="1" sz="1400">
              <a:solidFill>
                <a:srgbClr val="F3F3F3"/>
              </a:solidFill>
              <a:latin typeface="Times New Roman"/>
              <a:ea typeface="Times New Roman"/>
              <a:cs typeface="Times New Roman"/>
              <a:sym typeface="Times New Roman"/>
            </a:endParaRPr>
          </a:p>
        </p:txBody>
      </p:sp>
      <p:sp>
        <p:nvSpPr>
          <p:cNvPr id="405" name="Shape 405"/>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406" name="Shape 406"/>
          <p:cNvPicPr preferRelativeResize="0"/>
          <p:nvPr/>
        </p:nvPicPr>
        <p:blipFill>
          <a:blip r:embed="rId3">
            <a:alphaModFix/>
          </a:blip>
          <a:stretch>
            <a:fillRect/>
          </a:stretch>
        </p:blipFill>
        <p:spPr>
          <a:xfrm>
            <a:off x="7592525" y="3689200"/>
            <a:ext cx="1392775" cy="1392775"/>
          </a:xfrm>
          <a:prstGeom prst="rect">
            <a:avLst/>
          </a:prstGeom>
          <a:noFill/>
          <a:ln>
            <a:noFill/>
          </a:ln>
        </p:spPr>
      </p:pic>
      <p:pic>
        <p:nvPicPr>
          <p:cNvPr id="407" name="Shape 407"/>
          <p:cNvPicPr preferRelativeResize="0"/>
          <p:nvPr/>
        </p:nvPicPr>
        <p:blipFill>
          <a:blip r:embed="rId4">
            <a:alphaModFix/>
          </a:blip>
          <a:stretch>
            <a:fillRect/>
          </a:stretch>
        </p:blipFill>
        <p:spPr>
          <a:xfrm>
            <a:off x="90550" y="3666400"/>
            <a:ext cx="1461000" cy="1461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1" name="Shape 411"/>
        <p:cNvGrpSpPr/>
        <p:nvPr/>
      </p:nvGrpSpPr>
      <p:grpSpPr>
        <a:xfrm>
          <a:off x="0" y="0"/>
          <a:ext cx="0" cy="0"/>
          <a:chOff x="0" y="0"/>
          <a:chExt cx="0" cy="0"/>
        </a:xfrm>
      </p:grpSpPr>
      <p:sp>
        <p:nvSpPr>
          <p:cNvPr id="412" name="Shape 412"/>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12700" rtl="0" algn="ctr">
              <a:spcBef>
                <a:spcPts val="0"/>
              </a:spcBef>
              <a:spcAft>
                <a:spcPts val="0"/>
              </a:spcAft>
              <a:buClr>
                <a:srgbClr val="000000"/>
              </a:buClr>
              <a:buFont typeface="Arial"/>
              <a:buNone/>
            </a:pPr>
            <a:r>
              <a:rPr lang="en-GB" sz="3600">
                <a:solidFill>
                  <a:srgbClr val="F3F3F3"/>
                </a:solidFill>
                <a:latin typeface="Arial"/>
                <a:ea typeface="Arial"/>
                <a:cs typeface="Arial"/>
                <a:sym typeface="Arial"/>
              </a:rPr>
              <a:t>ADVANTAGES</a:t>
            </a:r>
            <a:endParaRPr sz="3600">
              <a:solidFill>
                <a:srgbClr val="F3F3F3"/>
              </a:solidFill>
            </a:endParaRPr>
          </a:p>
        </p:txBody>
      </p:sp>
      <p:sp>
        <p:nvSpPr>
          <p:cNvPr id="413" name="Shape 413"/>
          <p:cNvSpPr txBox="1"/>
          <p:nvPr>
            <p:ph idx="2" type="body"/>
          </p:nvPr>
        </p:nvSpPr>
        <p:spPr>
          <a:xfrm>
            <a:off x="1297500" y="1311350"/>
            <a:ext cx="6850500" cy="3730200"/>
          </a:xfrm>
          <a:prstGeom prst="rect">
            <a:avLst/>
          </a:prstGeom>
        </p:spPr>
        <p:txBody>
          <a:bodyPr anchorCtr="0" anchor="t" bIns="91425" lIns="91425" spcFirstLastPara="1" rIns="91425" wrap="square" tIns="91425">
            <a:noAutofit/>
          </a:bodyPr>
          <a:lstStyle/>
          <a:p>
            <a:pPr indent="0" lvl="0" marL="0" marR="6985" rtl="0">
              <a:lnSpc>
                <a:spcPct val="100000"/>
              </a:lnSpc>
              <a:spcBef>
                <a:spcPts val="0"/>
              </a:spcBef>
              <a:spcAft>
                <a:spcPts val="0"/>
              </a:spcAft>
              <a:buNone/>
            </a:pPr>
            <a:r>
              <a:rPr lang="en-GB" sz="1800">
                <a:solidFill>
                  <a:srgbClr val="F3F3F3"/>
                </a:solidFill>
                <a:latin typeface="Georgia"/>
                <a:ea typeface="Georgia"/>
                <a:cs typeface="Georgia"/>
                <a:sym typeface="Georgia"/>
              </a:rPr>
              <a:t>1. </a:t>
            </a:r>
            <a:r>
              <a:rPr lang="en-GB" sz="1800">
                <a:solidFill>
                  <a:srgbClr val="F3F3F3"/>
                </a:solidFill>
                <a:latin typeface="Georgia"/>
                <a:ea typeface="Georgia"/>
                <a:cs typeface="Georgia"/>
                <a:sym typeface="Georgia"/>
              </a:rPr>
              <a:t>The ability for anyone to customize the Google Android   </a:t>
            </a:r>
            <a:endParaRPr sz="1800">
              <a:solidFill>
                <a:srgbClr val="F3F3F3"/>
              </a:solidFill>
              <a:latin typeface="Georgia"/>
              <a:ea typeface="Georgia"/>
              <a:cs typeface="Georgia"/>
              <a:sym typeface="Georgia"/>
            </a:endParaRPr>
          </a:p>
          <a:p>
            <a:pPr indent="0" lvl="0" marL="0" marR="6985" rtl="0">
              <a:lnSpc>
                <a:spcPct val="100000"/>
              </a:lnSpc>
              <a:spcBef>
                <a:spcPts val="0"/>
              </a:spcBef>
              <a:spcAft>
                <a:spcPts val="0"/>
              </a:spcAft>
              <a:buNone/>
            </a:pPr>
            <a:r>
              <a:rPr lang="en-GB" sz="1800">
                <a:solidFill>
                  <a:srgbClr val="F3F3F3"/>
                </a:solidFill>
                <a:latin typeface="Georgia"/>
                <a:ea typeface="Georgia"/>
                <a:cs typeface="Georgia"/>
                <a:sym typeface="Georgia"/>
              </a:rPr>
              <a:t>    platform</a:t>
            </a:r>
            <a:endParaRPr sz="1800">
              <a:solidFill>
                <a:srgbClr val="F3F3F3"/>
              </a:solidFill>
              <a:latin typeface="Georgia"/>
              <a:ea typeface="Georgia"/>
              <a:cs typeface="Georgia"/>
              <a:sym typeface="Georgia"/>
            </a:endParaRPr>
          </a:p>
          <a:p>
            <a:pPr indent="0" lvl="0" marL="0" rtl="0" algn="just">
              <a:lnSpc>
                <a:spcPct val="100000"/>
              </a:lnSpc>
              <a:spcBef>
                <a:spcPts val="0"/>
              </a:spcBef>
              <a:spcAft>
                <a:spcPts val="0"/>
              </a:spcAft>
              <a:buNone/>
            </a:pPr>
            <a:r>
              <a:rPr lang="en-GB" sz="1800">
                <a:solidFill>
                  <a:srgbClr val="F3F3F3"/>
                </a:solidFill>
                <a:latin typeface="Georgia"/>
                <a:ea typeface="Georgia"/>
                <a:cs typeface="Georgia"/>
                <a:sym typeface="Georgia"/>
              </a:rPr>
              <a:t>2. It gives you better notification.</a:t>
            </a:r>
            <a:endParaRPr sz="1800">
              <a:solidFill>
                <a:srgbClr val="F3F3F3"/>
              </a:solidFill>
              <a:latin typeface="Georgia"/>
              <a:ea typeface="Georgia"/>
              <a:cs typeface="Georgia"/>
              <a:sym typeface="Georgia"/>
            </a:endParaRPr>
          </a:p>
          <a:p>
            <a:pPr indent="0" lvl="0" marL="0" rtl="0" algn="just">
              <a:lnSpc>
                <a:spcPct val="100000"/>
              </a:lnSpc>
              <a:spcBef>
                <a:spcPts val="0"/>
              </a:spcBef>
              <a:spcAft>
                <a:spcPts val="0"/>
              </a:spcAft>
              <a:buNone/>
            </a:pPr>
            <a:r>
              <a:rPr lang="en-GB" sz="1800">
                <a:solidFill>
                  <a:srgbClr val="F3F3F3"/>
                </a:solidFill>
                <a:latin typeface="Georgia"/>
                <a:ea typeface="Georgia"/>
                <a:cs typeface="Georgia"/>
                <a:sym typeface="Georgia"/>
              </a:rPr>
              <a:t>3. It lets you choose your hardware.</a:t>
            </a:r>
            <a:endParaRPr sz="1800">
              <a:solidFill>
                <a:srgbClr val="F3F3F3"/>
              </a:solidFill>
              <a:latin typeface="Georgia"/>
              <a:ea typeface="Georgia"/>
              <a:cs typeface="Georgia"/>
              <a:sym typeface="Georgia"/>
            </a:endParaRPr>
          </a:p>
          <a:p>
            <a:pPr indent="0" lvl="0" marL="0" rtl="0" algn="just">
              <a:lnSpc>
                <a:spcPct val="100000"/>
              </a:lnSpc>
              <a:spcBef>
                <a:spcPts val="0"/>
              </a:spcBef>
              <a:spcAft>
                <a:spcPts val="0"/>
              </a:spcAft>
              <a:buNone/>
            </a:pPr>
            <a:r>
              <a:rPr lang="en-GB" sz="1800">
                <a:solidFill>
                  <a:srgbClr val="F3F3F3"/>
                </a:solidFill>
                <a:latin typeface="Georgia"/>
                <a:ea typeface="Georgia"/>
                <a:cs typeface="Georgia"/>
                <a:sym typeface="Georgia"/>
              </a:rPr>
              <a:t>4. It has better app market(2 Billion monthly).</a:t>
            </a:r>
            <a:endParaRPr sz="1800">
              <a:solidFill>
                <a:srgbClr val="F3F3F3"/>
              </a:solidFill>
              <a:latin typeface="Georgia"/>
              <a:ea typeface="Georgia"/>
              <a:cs typeface="Georgia"/>
              <a:sym typeface="Georgia"/>
            </a:endParaRPr>
          </a:p>
          <a:p>
            <a:pPr indent="0" lvl="0" marL="0" rtl="0" algn="just">
              <a:lnSpc>
                <a:spcPct val="100000"/>
              </a:lnSpc>
              <a:spcBef>
                <a:spcPts val="0"/>
              </a:spcBef>
              <a:spcAft>
                <a:spcPts val="0"/>
              </a:spcAft>
              <a:buNone/>
            </a:pPr>
            <a:r>
              <a:rPr lang="en-GB" sz="1800">
                <a:solidFill>
                  <a:srgbClr val="F3F3F3"/>
                </a:solidFill>
                <a:latin typeface="Georgia"/>
                <a:ea typeface="Georgia"/>
                <a:cs typeface="Georgia"/>
                <a:sym typeface="Georgia"/>
              </a:rPr>
              <a:t>5. A more mature platform</a:t>
            </a:r>
            <a:endParaRPr sz="1800">
              <a:solidFill>
                <a:srgbClr val="F3F3F3"/>
              </a:solidFill>
              <a:latin typeface="Georgia"/>
              <a:ea typeface="Georgia"/>
              <a:cs typeface="Georgia"/>
              <a:sym typeface="Georgia"/>
            </a:endParaRPr>
          </a:p>
          <a:p>
            <a:pPr indent="0" lvl="0" marL="0" marR="8255" rtl="0">
              <a:lnSpc>
                <a:spcPct val="100000"/>
              </a:lnSpc>
              <a:spcBef>
                <a:spcPts val="0"/>
              </a:spcBef>
              <a:spcAft>
                <a:spcPts val="0"/>
              </a:spcAft>
              <a:buNone/>
            </a:pPr>
            <a:r>
              <a:rPr lang="en-GB" sz="1800">
                <a:solidFill>
                  <a:srgbClr val="F3F3F3"/>
                </a:solidFill>
                <a:latin typeface="Georgia"/>
                <a:ea typeface="Georgia"/>
                <a:cs typeface="Georgia"/>
                <a:sym typeface="Georgia"/>
              </a:rPr>
              <a:t>6. With	the	support	of	many	applications,	the	user	can   </a:t>
            </a:r>
            <a:endParaRPr sz="1800">
              <a:solidFill>
                <a:srgbClr val="F3F3F3"/>
              </a:solidFill>
              <a:latin typeface="Georgia"/>
              <a:ea typeface="Georgia"/>
              <a:cs typeface="Georgia"/>
              <a:sym typeface="Georgia"/>
            </a:endParaRPr>
          </a:p>
          <a:p>
            <a:pPr indent="0" lvl="0" marL="0" marR="8255" rtl="0">
              <a:lnSpc>
                <a:spcPct val="100000"/>
              </a:lnSpc>
              <a:spcBef>
                <a:spcPts val="0"/>
              </a:spcBef>
              <a:spcAft>
                <a:spcPts val="0"/>
              </a:spcAft>
              <a:buNone/>
            </a:pPr>
            <a:r>
              <a:rPr lang="en-GB" sz="1800">
                <a:solidFill>
                  <a:srgbClr val="F3F3F3"/>
                </a:solidFill>
                <a:latin typeface="Georgia"/>
                <a:ea typeface="Georgia"/>
                <a:cs typeface="Georgia"/>
                <a:sym typeface="Georgia"/>
              </a:rPr>
              <a:t>     change the screen display.</a:t>
            </a:r>
            <a:endParaRPr sz="1800">
              <a:solidFill>
                <a:srgbClr val="F3F3F3"/>
              </a:solidFill>
              <a:latin typeface="Georgia"/>
              <a:ea typeface="Georgia"/>
              <a:cs typeface="Georgia"/>
              <a:sym typeface="Georgia"/>
            </a:endParaRPr>
          </a:p>
          <a:p>
            <a:pPr indent="0" lvl="0" marL="0" marR="6985" rtl="0">
              <a:lnSpc>
                <a:spcPct val="100000"/>
              </a:lnSpc>
              <a:spcBef>
                <a:spcPts val="0"/>
              </a:spcBef>
              <a:spcAft>
                <a:spcPts val="0"/>
              </a:spcAft>
              <a:buNone/>
            </a:pPr>
            <a:r>
              <a:rPr lang="en-GB" sz="1800">
                <a:solidFill>
                  <a:srgbClr val="F3F3F3"/>
                </a:solidFill>
                <a:latin typeface="Georgia"/>
                <a:ea typeface="Georgia"/>
                <a:cs typeface="Georgia"/>
                <a:sym typeface="Georgia"/>
              </a:rPr>
              <a:t>7. With	Google	chrome	you	can	open	many	window	at  </a:t>
            </a:r>
            <a:endParaRPr sz="1800">
              <a:solidFill>
                <a:srgbClr val="F3F3F3"/>
              </a:solidFill>
              <a:latin typeface="Georgia"/>
              <a:ea typeface="Georgia"/>
              <a:cs typeface="Georgia"/>
              <a:sym typeface="Georgia"/>
            </a:endParaRPr>
          </a:p>
          <a:p>
            <a:pPr indent="0" lvl="0" marL="0" marR="6985" rtl="0">
              <a:lnSpc>
                <a:spcPct val="100000"/>
              </a:lnSpc>
              <a:spcBef>
                <a:spcPts val="0"/>
              </a:spcBef>
              <a:spcAft>
                <a:spcPts val="0"/>
              </a:spcAft>
              <a:buNone/>
            </a:pPr>
            <a:r>
              <a:rPr lang="en-GB" sz="1800">
                <a:solidFill>
                  <a:srgbClr val="F3F3F3"/>
                </a:solidFill>
                <a:latin typeface="Georgia"/>
                <a:ea typeface="Georgia"/>
                <a:cs typeface="Georgia"/>
                <a:sym typeface="Georgia"/>
              </a:rPr>
              <a:t>     once.</a:t>
            </a:r>
            <a:endParaRPr sz="1800">
              <a:solidFill>
                <a:srgbClr val="F3F3F3"/>
              </a:solidFill>
              <a:latin typeface="Georgia"/>
              <a:ea typeface="Georgia"/>
              <a:cs typeface="Georgia"/>
              <a:sym typeface="Georgia"/>
            </a:endParaRPr>
          </a:p>
          <a:p>
            <a:pPr indent="0" lvl="0" marL="0" marR="5080" rtl="0" algn="just">
              <a:lnSpc>
                <a:spcPct val="100000"/>
              </a:lnSpc>
              <a:spcBef>
                <a:spcPts val="0"/>
              </a:spcBef>
              <a:spcAft>
                <a:spcPts val="0"/>
              </a:spcAft>
              <a:buNone/>
            </a:pPr>
            <a:r>
              <a:rPr lang="en-GB" sz="1800">
                <a:solidFill>
                  <a:srgbClr val="F3F3F3"/>
                </a:solidFill>
                <a:latin typeface="Arial"/>
                <a:ea typeface="Arial"/>
                <a:cs typeface="Arial"/>
                <a:sym typeface="Arial"/>
              </a:rPr>
              <a:t>8.Supports all Google services: Android operating system    </a:t>
            </a:r>
            <a:endParaRPr sz="1800">
              <a:solidFill>
                <a:srgbClr val="F3F3F3"/>
              </a:solidFill>
              <a:latin typeface="Arial"/>
              <a:ea typeface="Arial"/>
              <a:cs typeface="Arial"/>
              <a:sym typeface="Arial"/>
            </a:endParaRPr>
          </a:p>
          <a:p>
            <a:pPr indent="0" lvl="0" marL="0" marR="5080" rtl="0" algn="just">
              <a:lnSpc>
                <a:spcPct val="100000"/>
              </a:lnSpc>
              <a:spcBef>
                <a:spcPts val="0"/>
              </a:spcBef>
              <a:spcAft>
                <a:spcPts val="0"/>
              </a:spcAft>
              <a:buNone/>
            </a:pPr>
            <a:r>
              <a:rPr lang="en-GB" sz="1800">
                <a:solidFill>
                  <a:srgbClr val="F3F3F3"/>
                </a:solidFill>
                <a:latin typeface="Arial"/>
                <a:ea typeface="Arial"/>
                <a:cs typeface="Arial"/>
                <a:sym typeface="Arial"/>
              </a:rPr>
              <a:t>  supports all of Google services ranging from Gmail to Google  </a:t>
            </a:r>
            <a:endParaRPr sz="1800">
              <a:solidFill>
                <a:srgbClr val="F3F3F3"/>
              </a:solidFill>
              <a:latin typeface="Arial"/>
              <a:ea typeface="Arial"/>
              <a:cs typeface="Arial"/>
              <a:sym typeface="Arial"/>
            </a:endParaRPr>
          </a:p>
          <a:p>
            <a:pPr indent="0" lvl="0" marL="0" marR="5080" rtl="0" algn="just">
              <a:lnSpc>
                <a:spcPct val="100000"/>
              </a:lnSpc>
              <a:spcBef>
                <a:spcPts val="0"/>
              </a:spcBef>
              <a:spcAft>
                <a:spcPts val="0"/>
              </a:spcAft>
              <a:buNone/>
            </a:pPr>
            <a:r>
              <a:rPr lang="en-GB" sz="1800">
                <a:solidFill>
                  <a:srgbClr val="F3F3F3"/>
                </a:solidFill>
                <a:latin typeface="Arial"/>
                <a:ea typeface="Arial"/>
                <a:cs typeface="Arial"/>
                <a:sym typeface="Arial"/>
              </a:rPr>
              <a:t>  reader.</a:t>
            </a:r>
            <a:endParaRPr sz="1800">
              <a:solidFill>
                <a:srgbClr val="F3F3F3"/>
              </a:solidFill>
              <a:latin typeface="Arial"/>
              <a:ea typeface="Arial"/>
              <a:cs typeface="Arial"/>
              <a:sym typeface="Arial"/>
            </a:endParaRPr>
          </a:p>
        </p:txBody>
      </p:sp>
      <p:sp>
        <p:nvSpPr>
          <p:cNvPr id="414" name="Shape 414"/>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415" name="Shape 415"/>
          <p:cNvPicPr preferRelativeResize="0"/>
          <p:nvPr/>
        </p:nvPicPr>
        <p:blipFill>
          <a:blip r:embed="rId3">
            <a:alphaModFix/>
          </a:blip>
          <a:stretch>
            <a:fillRect/>
          </a:stretch>
        </p:blipFill>
        <p:spPr>
          <a:xfrm>
            <a:off x="90550" y="3793975"/>
            <a:ext cx="1247575" cy="1247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type="title"/>
          </p:nvPr>
        </p:nvSpPr>
        <p:spPr>
          <a:xfrm>
            <a:off x="1297500" y="369200"/>
            <a:ext cx="7038900" cy="916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GB" sz="4800"/>
              <a:t>CONTENTS</a:t>
            </a:r>
            <a:endParaRPr sz="4800"/>
          </a:p>
        </p:txBody>
      </p:sp>
      <p:sp>
        <p:nvSpPr>
          <p:cNvPr id="235" name="Shape 235"/>
          <p:cNvSpPr txBox="1"/>
          <p:nvPr/>
        </p:nvSpPr>
        <p:spPr>
          <a:xfrm>
            <a:off x="1294300" y="2097575"/>
            <a:ext cx="3018300" cy="20910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800">
                <a:solidFill>
                  <a:srgbClr val="CACACA"/>
                </a:solidFill>
                <a:latin typeface="Montserrat"/>
                <a:ea typeface="Montserrat"/>
                <a:cs typeface="Montserrat"/>
                <a:sym typeface="Montserrat"/>
              </a:rPr>
              <a:t>History</a:t>
            </a:r>
            <a:endParaRPr sz="1800">
              <a:solidFill>
                <a:srgbClr val="CACACA"/>
              </a:solidFill>
              <a:latin typeface="Montserrat"/>
              <a:ea typeface="Montserrat"/>
              <a:cs typeface="Montserrat"/>
              <a:sym typeface="Montserrat"/>
            </a:endParaRPr>
          </a:p>
          <a:p>
            <a:pPr indent="0" lvl="0" marL="0" rtl="0">
              <a:spcBef>
                <a:spcPts val="0"/>
              </a:spcBef>
              <a:spcAft>
                <a:spcPts val="0"/>
              </a:spcAft>
              <a:buNone/>
            </a:pPr>
            <a:r>
              <a:rPr lang="en-GB" sz="1800">
                <a:solidFill>
                  <a:srgbClr val="CACACA"/>
                </a:solidFill>
                <a:latin typeface="Montserrat"/>
                <a:ea typeface="Montserrat"/>
                <a:cs typeface="Montserrat"/>
                <a:sym typeface="Montserrat"/>
              </a:rPr>
              <a:t>Introduction Of Android</a:t>
            </a:r>
            <a:endParaRPr sz="1800">
              <a:solidFill>
                <a:srgbClr val="CACACA"/>
              </a:solidFill>
              <a:latin typeface="Montserrat"/>
              <a:ea typeface="Montserrat"/>
              <a:cs typeface="Montserrat"/>
              <a:sym typeface="Montserrat"/>
            </a:endParaRPr>
          </a:p>
          <a:p>
            <a:pPr indent="0" lvl="0" marL="0" rtl="0">
              <a:spcBef>
                <a:spcPts val="0"/>
              </a:spcBef>
              <a:spcAft>
                <a:spcPts val="0"/>
              </a:spcAft>
              <a:buNone/>
            </a:pPr>
            <a:r>
              <a:rPr lang="en-GB" sz="1800">
                <a:solidFill>
                  <a:srgbClr val="CACACA"/>
                </a:solidFill>
                <a:latin typeface="Montserrat"/>
                <a:ea typeface="Montserrat"/>
                <a:cs typeface="Montserrat"/>
                <a:sym typeface="Montserrat"/>
              </a:rPr>
              <a:t>Android Versions</a:t>
            </a:r>
            <a:endParaRPr sz="1800">
              <a:solidFill>
                <a:srgbClr val="CACACA"/>
              </a:solidFill>
              <a:latin typeface="Montserrat"/>
              <a:ea typeface="Montserrat"/>
              <a:cs typeface="Montserrat"/>
              <a:sym typeface="Montserrat"/>
            </a:endParaRPr>
          </a:p>
          <a:p>
            <a:pPr indent="0" lvl="0" marL="0" rtl="0">
              <a:spcBef>
                <a:spcPts val="0"/>
              </a:spcBef>
              <a:spcAft>
                <a:spcPts val="0"/>
              </a:spcAft>
              <a:buNone/>
            </a:pPr>
            <a:r>
              <a:rPr lang="en-GB" sz="1800">
                <a:solidFill>
                  <a:srgbClr val="CACACA"/>
                </a:solidFill>
                <a:latin typeface="Montserrat"/>
                <a:ea typeface="Montserrat"/>
                <a:cs typeface="Montserrat"/>
                <a:sym typeface="Montserrat"/>
              </a:rPr>
              <a:t>Android Architecture</a:t>
            </a:r>
            <a:endParaRPr sz="1800">
              <a:solidFill>
                <a:srgbClr val="CACACA"/>
              </a:solidFill>
              <a:latin typeface="Montserrat"/>
              <a:ea typeface="Montserrat"/>
              <a:cs typeface="Montserrat"/>
              <a:sym typeface="Montserrat"/>
            </a:endParaRPr>
          </a:p>
          <a:p>
            <a:pPr indent="0" lvl="0" marL="0" rtl="0">
              <a:spcBef>
                <a:spcPts val="0"/>
              </a:spcBef>
              <a:spcAft>
                <a:spcPts val="0"/>
              </a:spcAft>
              <a:buNone/>
            </a:pPr>
            <a:r>
              <a:rPr lang="en-GB" sz="1800">
                <a:solidFill>
                  <a:srgbClr val="CACACA"/>
                </a:solidFill>
                <a:latin typeface="Montserrat"/>
                <a:ea typeface="Montserrat"/>
                <a:cs typeface="Montserrat"/>
                <a:sym typeface="Montserrat"/>
              </a:rPr>
              <a:t>Security</a:t>
            </a:r>
            <a:endParaRPr sz="1800">
              <a:solidFill>
                <a:srgbClr val="CACACA"/>
              </a:solidFill>
              <a:latin typeface="Montserrat"/>
              <a:ea typeface="Montserrat"/>
              <a:cs typeface="Montserrat"/>
              <a:sym typeface="Montserrat"/>
            </a:endParaRPr>
          </a:p>
          <a:p>
            <a:pPr indent="0" lvl="0" marL="0" rtl="0">
              <a:spcBef>
                <a:spcPts val="0"/>
              </a:spcBef>
              <a:spcAft>
                <a:spcPts val="0"/>
              </a:spcAft>
              <a:buNone/>
            </a:pPr>
            <a:r>
              <a:rPr lang="en-GB" sz="1800">
                <a:solidFill>
                  <a:srgbClr val="CACACA"/>
                </a:solidFill>
                <a:latin typeface="Montserrat"/>
                <a:ea typeface="Montserrat"/>
                <a:cs typeface="Montserrat"/>
                <a:sym typeface="Montserrat"/>
              </a:rPr>
              <a:t>Features Of Android</a:t>
            </a:r>
            <a:endParaRPr sz="1800">
              <a:solidFill>
                <a:srgbClr val="CACACA"/>
              </a:solidFill>
              <a:latin typeface="Montserrat"/>
              <a:ea typeface="Montserrat"/>
              <a:cs typeface="Montserrat"/>
              <a:sym typeface="Montserrat"/>
            </a:endParaRPr>
          </a:p>
          <a:p>
            <a:pPr indent="0" lvl="0" marL="0" rtl="0">
              <a:spcBef>
                <a:spcPts val="0"/>
              </a:spcBef>
              <a:spcAft>
                <a:spcPts val="0"/>
              </a:spcAft>
              <a:buNone/>
            </a:pPr>
            <a:r>
              <a:rPr lang="en-GB" sz="1800">
                <a:solidFill>
                  <a:srgbClr val="CACACA"/>
                </a:solidFill>
                <a:latin typeface="Montserrat"/>
                <a:ea typeface="Montserrat"/>
                <a:cs typeface="Montserrat"/>
                <a:sym typeface="Montserrat"/>
              </a:rPr>
              <a:t>Advantages Of Android</a:t>
            </a:r>
            <a:endParaRPr sz="1800">
              <a:solidFill>
                <a:srgbClr val="CACACA"/>
              </a:solidFill>
              <a:latin typeface="Montserrat"/>
              <a:ea typeface="Montserrat"/>
              <a:cs typeface="Montserrat"/>
              <a:sym typeface="Montserrat"/>
            </a:endParaRPr>
          </a:p>
          <a:p>
            <a:pPr indent="0" lvl="0" marL="0" rtl="0">
              <a:spcBef>
                <a:spcPts val="0"/>
              </a:spcBef>
              <a:spcAft>
                <a:spcPts val="0"/>
              </a:spcAft>
              <a:buNone/>
            </a:pPr>
            <a:r>
              <a:rPr lang="en-GB" sz="1800">
                <a:solidFill>
                  <a:srgbClr val="CACACA"/>
                </a:solidFill>
                <a:latin typeface="Montserrat"/>
                <a:ea typeface="Montserrat"/>
                <a:cs typeface="Montserrat"/>
                <a:sym typeface="Montserrat"/>
              </a:rPr>
              <a:t>Disadvantage Of Android</a:t>
            </a:r>
            <a:endParaRPr sz="1800">
              <a:solidFill>
                <a:srgbClr val="CACACA"/>
              </a:solidFill>
              <a:latin typeface="Montserrat"/>
              <a:ea typeface="Montserrat"/>
              <a:cs typeface="Montserrat"/>
              <a:sym typeface="Montserrat"/>
            </a:endParaRPr>
          </a:p>
          <a:p>
            <a:pPr indent="0" lvl="0" marL="0" rtl="0">
              <a:spcBef>
                <a:spcPts val="0"/>
              </a:spcBef>
              <a:spcAft>
                <a:spcPts val="0"/>
              </a:spcAft>
              <a:buNone/>
            </a:pPr>
            <a:r>
              <a:rPr lang="en-GB" sz="1800">
                <a:solidFill>
                  <a:srgbClr val="CACACA"/>
                </a:solidFill>
                <a:latin typeface="Montserrat"/>
                <a:ea typeface="Montserrat"/>
                <a:cs typeface="Montserrat"/>
                <a:sym typeface="Montserrat"/>
              </a:rPr>
              <a:t>Conclusion</a:t>
            </a:r>
            <a:endParaRPr sz="1800">
              <a:solidFill>
                <a:srgbClr val="CACACA"/>
              </a:solidFill>
              <a:latin typeface="Montserrat"/>
              <a:ea typeface="Montserrat"/>
              <a:cs typeface="Montserrat"/>
              <a:sym typeface="Montserrat"/>
            </a:endParaRPr>
          </a:p>
        </p:txBody>
      </p:sp>
      <p:sp>
        <p:nvSpPr>
          <p:cNvPr id="236" name="Shape 236"/>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7" name="Shape 237"/>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8" name="Shape 238"/>
          <p:cNvSpPr txBox="1"/>
          <p:nvPr/>
        </p:nvSpPr>
        <p:spPr>
          <a:xfrm>
            <a:off x="1294300" y="1838395"/>
            <a:ext cx="3018300" cy="1986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3000">
                <a:solidFill>
                  <a:srgbClr val="CACACA"/>
                </a:solidFill>
                <a:latin typeface="Average"/>
                <a:ea typeface="Average"/>
                <a:cs typeface="Average"/>
                <a:sym typeface="Average"/>
              </a:rPr>
              <a:t>																											</a:t>
            </a:r>
            <a:endParaRPr sz="3000">
              <a:solidFill>
                <a:srgbClr val="CACACA"/>
              </a:solidFill>
              <a:latin typeface="Average"/>
              <a:ea typeface="Average"/>
              <a:cs typeface="Average"/>
              <a:sym typeface="Average"/>
            </a:endParaRPr>
          </a:p>
        </p:txBody>
      </p:sp>
      <p:sp>
        <p:nvSpPr>
          <p:cNvPr id="239" name="Shape 239"/>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sz="1800">
              <a:solidFill>
                <a:srgbClr val="CACACA"/>
              </a:solidFill>
              <a:latin typeface="Average"/>
              <a:ea typeface="Average"/>
              <a:cs typeface="Average"/>
              <a:sym typeface="Average"/>
            </a:endParaRPr>
          </a:p>
        </p:txBody>
      </p:sp>
      <p:sp>
        <p:nvSpPr>
          <p:cNvPr id="240" name="Shape 240"/>
          <p:cNvSpPr txBox="1"/>
          <p:nvPr/>
        </p:nvSpPr>
        <p:spPr>
          <a:xfrm>
            <a:off x="1039648" y="3648700"/>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sz="1800">
              <a:solidFill>
                <a:srgbClr val="CACACA"/>
              </a:solidFill>
              <a:latin typeface="Average"/>
              <a:ea typeface="Average"/>
              <a:cs typeface="Average"/>
              <a:sym typeface="Average"/>
            </a:endParaRPr>
          </a:p>
        </p:txBody>
      </p:sp>
      <p:sp>
        <p:nvSpPr>
          <p:cNvPr id="241" name="Shape 241"/>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sz="1800">
              <a:solidFill>
                <a:srgbClr val="CACACA"/>
              </a:solidFill>
              <a:latin typeface="Average"/>
              <a:ea typeface="Average"/>
              <a:cs typeface="Average"/>
              <a:sym typeface="Average"/>
            </a:endParaRPr>
          </a:p>
        </p:txBody>
      </p:sp>
      <p:sp>
        <p:nvSpPr>
          <p:cNvPr id="242" name="Shape 242"/>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3" name="Shape 243"/>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CACACA"/>
              </a:solidFill>
              <a:latin typeface="Montserrat"/>
              <a:ea typeface="Montserrat"/>
              <a:cs typeface="Montserrat"/>
              <a:sym typeface="Montserrat"/>
            </a:endParaRPr>
          </a:p>
        </p:txBody>
      </p:sp>
      <p:pic>
        <p:nvPicPr>
          <p:cNvPr id="244" name="Shape 244"/>
          <p:cNvPicPr preferRelativeResize="0"/>
          <p:nvPr/>
        </p:nvPicPr>
        <p:blipFill>
          <a:blip r:embed="rId3">
            <a:alphaModFix/>
          </a:blip>
          <a:stretch>
            <a:fillRect/>
          </a:stretch>
        </p:blipFill>
        <p:spPr>
          <a:xfrm>
            <a:off x="5569800" y="1732425"/>
            <a:ext cx="2824850" cy="28213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9" name="Shape 419"/>
        <p:cNvGrpSpPr/>
        <p:nvPr/>
      </p:nvGrpSpPr>
      <p:grpSpPr>
        <a:xfrm>
          <a:off x="0" y="0"/>
          <a:ext cx="0" cy="0"/>
          <a:chOff x="0" y="0"/>
          <a:chExt cx="0" cy="0"/>
        </a:xfrm>
      </p:grpSpPr>
      <p:sp>
        <p:nvSpPr>
          <p:cNvPr id="420" name="Shape 420"/>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12700" rtl="0" algn="ctr">
              <a:spcBef>
                <a:spcPts val="0"/>
              </a:spcBef>
              <a:spcAft>
                <a:spcPts val="0"/>
              </a:spcAft>
              <a:buNone/>
            </a:pPr>
            <a:r>
              <a:rPr lang="en-GB" sz="3600">
                <a:solidFill>
                  <a:srgbClr val="F3F3F3"/>
                </a:solidFill>
                <a:latin typeface="Arial"/>
                <a:ea typeface="Arial"/>
                <a:cs typeface="Arial"/>
                <a:sym typeface="Arial"/>
              </a:rPr>
              <a:t>DISADVANTAGES</a:t>
            </a:r>
            <a:endParaRPr sz="3600">
              <a:solidFill>
                <a:srgbClr val="F3F3F3"/>
              </a:solidFill>
            </a:endParaRPr>
          </a:p>
        </p:txBody>
      </p:sp>
      <p:sp>
        <p:nvSpPr>
          <p:cNvPr id="421" name="Shape 421"/>
          <p:cNvSpPr txBox="1"/>
          <p:nvPr>
            <p:ph idx="2" type="body"/>
          </p:nvPr>
        </p:nvSpPr>
        <p:spPr>
          <a:xfrm>
            <a:off x="1297500" y="1311350"/>
            <a:ext cx="6850500" cy="3730200"/>
          </a:xfrm>
          <a:prstGeom prst="rect">
            <a:avLst/>
          </a:prstGeom>
        </p:spPr>
        <p:txBody>
          <a:bodyPr anchorCtr="0" anchor="t" bIns="91425" lIns="91425" spcFirstLastPara="1" rIns="91425" wrap="square" tIns="91425">
            <a:noAutofit/>
          </a:bodyPr>
          <a:lstStyle/>
          <a:p>
            <a:pPr indent="-381000" lvl="0" marL="457200" marR="741045" rtl="0">
              <a:lnSpc>
                <a:spcPct val="100000"/>
              </a:lnSpc>
              <a:spcBef>
                <a:spcPts val="0"/>
              </a:spcBef>
              <a:spcAft>
                <a:spcPts val="0"/>
              </a:spcAft>
              <a:buClr>
                <a:srgbClr val="F3F3F3"/>
              </a:buClr>
              <a:buSzPts val="2400"/>
              <a:buFont typeface="Times New Roman"/>
              <a:buAutoNum type="arabicPeriod"/>
            </a:pPr>
            <a:r>
              <a:rPr lang="en-GB" sz="2400">
                <a:solidFill>
                  <a:srgbClr val="F3F3F3"/>
                </a:solidFill>
                <a:latin typeface="Times New Roman"/>
                <a:ea typeface="Times New Roman"/>
                <a:cs typeface="Times New Roman"/>
                <a:sym typeface="Times New Roman"/>
              </a:rPr>
              <a:t>Android Market is less control of the manager,  sometimes there are malware.</a:t>
            </a:r>
            <a:endParaRPr sz="2400">
              <a:solidFill>
                <a:srgbClr val="F3F3F3"/>
              </a:solidFill>
              <a:latin typeface="Times New Roman"/>
              <a:ea typeface="Times New Roman"/>
              <a:cs typeface="Times New Roman"/>
              <a:sym typeface="Times New Roman"/>
            </a:endParaRPr>
          </a:p>
          <a:p>
            <a:pPr indent="-381000" lvl="0" marL="457200" marR="5080" rtl="0">
              <a:lnSpc>
                <a:spcPct val="100000"/>
              </a:lnSpc>
              <a:spcBef>
                <a:spcPts val="0"/>
              </a:spcBef>
              <a:spcAft>
                <a:spcPts val="0"/>
              </a:spcAft>
              <a:buClr>
                <a:srgbClr val="F3F3F3"/>
              </a:buClr>
              <a:buSzPts val="2400"/>
              <a:buFont typeface="Times New Roman"/>
              <a:buAutoNum type="arabicPeriod"/>
            </a:pPr>
            <a:r>
              <a:rPr lang="en-GB" sz="2400">
                <a:solidFill>
                  <a:srgbClr val="F3F3F3"/>
                </a:solidFill>
                <a:latin typeface="Times New Roman"/>
                <a:ea typeface="Times New Roman"/>
                <a:cs typeface="Times New Roman"/>
                <a:sym typeface="Times New Roman"/>
              </a:rPr>
              <a:t>Wasteful Batteries, This is because the OS is a lot of  "process" in the background causing the battery  quickly drains.</a:t>
            </a:r>
            <a:endParaRPr sz="2400">
              <a:solidFill>
                <a:srgbClr val="F3F3F3"/>
              </a:solidFill>
              <a:latin typeface="Times New Roman"/>
              <a:ea typeface="Times New Roman"/>
              <a:cs typeface="Times New Roman"/>
              <a:sym typeface="Times New Roman"/>
            </a:endParaRPr>
          </a:p>
          <a:p>
            <a:pPr indent="-381000" lvl="0" marL="457200" marR="243203" rtl="0">
              <a:lnSpc>
                <a:spcPct val="100000"/>
              </a:lnSpc>
              <a:spcBef>
                <a:spcPts val="0"/>
              </a:spcBef>
              <a:spcAft>
                <a:spcPts val="0"/>
              </a:spcAft>
              <a:buClr>
                <a:srgbClr val="F3F3F3"/>
              </a:buClr>
              <a:buSzPts val="2400"/>
              <a:buFont typeface="Times New Roman"/>
              <a:buAutoNum type="arabicPeriod"/>
            </a:pPr>
            <a:r>
              <a:rPr lang="en-GB" sz="2400">
                <a:solidFill>
                  <a:srgbClr val="F3F3F3"/>
                </a:solidFill>
                <a:latin typeface="Times New Roman"/>
                <a:ea typeface="Times New Roman"/>
                <a:cs typeface="Times New Roman"/>
                <a:sym typeface="Times New Roman"/>
              </a:rPr>
              <a:t>Sometimes slow device company issued an official  version of Android your own .</a:t>
            </a:r>
            <a:endParaRPr sz="2400">
              <a:solidFill>
                <a:srgbClr val="F3F3F3"/>
              </a:solidFill>
              <a:latin typeface="Times New Roman"/>
              <a:ea typeface="Times New Roman"/>
              <a:cs typeface="Times New Roman"/>
              <a:sym typeface="Times New Roman"/>
            </a:endParaRPr>
          </a:p>
          <a:p>
            <a:pPr indent="-381000" lvl="0" marL="457200" rtl="0">
              <a:lnSpc>
                <a:spcPct val="100000"/>
              </a:lnSpc>
              <a:spcBef>
                <a:spcPts val="0"/>
              </a:spcBef>
              <a:spcAft>
                <a:spcPts val="0"/>
              </a:spcAft>
              <a:buClr>
                <a:srgbClr val="F3F3F3"/>
              </a:buClr>
              <a:buSzPts val="2400"/>
              <a:buFont typeface="Times New Roman"/>
              <a:buAutoNum type="arabicPeriod"/>
            </a:pPr>
            <a:r>
              <a:rPr lang="en-GB" sz="2400">
                <a:solidFill>
                  <a:srgbClr val="F3F3F3"/>
                </a:solidFill>
                <a:latin typeface="Times New Roman"/>
                <a:ea typeface="Times New Roman"/>
                <a:cs typeface="Times New Roman"/>
                <a:sym typeface="Times New Roman"/>
              </a:rPr>
              <a:t>Extremely </a:t>
            </a:r>
            <a:r>
              <a:rPr lang="en-GB" sz="2400">
                <a:solidFill>
                  <a:srgbClr val="F3F3F3"/>
                </a:solidFill>
                <a:latin typeface="Times New Roman"/>
                <a:ea typeface="Times New Roman"/>
                <a:cs typeface="Times New Roman"/>
                <a:sym typeface="Times New Roman"/>
              </a:rPr>
              <a:t>inconsistent</a:t>
            </a:r>
            <a:r>
              <a:rPr lang="en-GB" sz="2400">
                <a:solidFill>
                  <a:srgbClr val="F3F3F3"/>
                </a:solidFill>
                <a:latin typeface="Times New Roman"/>
                <a:ea typeface="Times New Roman"/>
                <a:cs typeface="Times New Roman"/>
                <a:sym typeface="Times New Roman"/>
              </a:rPr>
              <a:t> in design among apps.</a:t>
            </a:r>
            <a:endParaRPr sz="2400">
              <a:solidFill>
                <a:srgbClr val="F3F3F3"/>
              </a:solidFill>
              <a:latin typeface="Times New Roman"/>
              <a:ea typeface="Times New Roman"/>
              <a:cs typeface="Times New Roman"/>
              <a:sym typeface="Times New Roman"/>
            </a:endParaRPr>
          </a:p>
          <a:p>
            <a:pPr indent="-381000" lvl="0" marL="457200" rtl="0">
              <a:lnSpc>
                <a:spcPct val="100000"/>
              </a:lnSpc>
              <a:spcBef>
                <a:spcPts val="0"/>
              </a:spcBef>
              <a:spcAft>
                <a:spcPts val="0"/>
              </a:spcAft>
              <a:buClr>
                <a:srgbClr val="F3F3F3"/>
              </a:buClr>
              <a:buSzPts val="2400"/>
              <a:buFont typeface="Times New Roman"/>
              <a:buAutoNum type="arabicPeriod"/>
            </a:pPr>
            <a:r>
              <a:rPr lang="en-GB" sz="2400">
                <a:solidFill>
                  <a:srgbClr val="F3F3F3"/>
                </a:solidFill>
                <a:latin typeface="Times New Roman"/>
                <a:ea typeface="Times New Roman"/>
                <a:cs typeface="Times New Roman"/>
                <a:sym typeface="Times New Roman"/>
              </a:rPr>
              <a:t>Very unstable and often hang or crash.</a:t>
            </a:r>
            <a:endParaRPr sz="2400">
              <a:solidFill>
                <a:srgbClr val="F3F3F3"/>
              </a:solidFill>
              <a:latin typeface="Times New Roman"/>
              <a:ea typeface="Times New Roman"/>
              <a:cs typeface="Times New Roman"/>
              <a:sym typeface="Times New Roman"/>
            </a:endParaRPr>
          </a:p>
          <a:p>
            <a:pPr indent="0" lvl="0" marL="0" marR="5080" rtl="0" algn="just">
              <a:lnSpc>
                <a:spcPct val="100000"/>
              </a:lnSpc>
              <a:spcBef>
                <a:spcPts val="0"/>
              </a:spcBef>
              <a:spcAft>
                <a:spcPts val="0"/>
              </a:spcAft>
              <a:buNone/>
            </a:pPr>
            <a:r>
              <a:t/>
            </a:r>
            <a:endParaRPr sz="2400">
              <a:solidFill>
                <a:srgbClr val="F3F3F3"/>
              </a:solidFill>
              <a:latin typeface="Georgia"/>
              <a:ea typeface="Georgia"/>
              <a:cs typeface="Georgia"/>
              <a:sym typeface="Georgia"/>
            </a:endParaRPr>
          </a:p>
        </p:txBody>
      </p:sp>
      <p:sp>
        <p:nvSpPr>
          <p:cNvPr id="422" name="Shape 422"/>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423" name="Shape 423"/>
          <p:cNvPicPr preferRelativeResize="0"/>
          <p:nvPr/>
        </p:nvPicPr>
        <p:blipFill>
          <a:blip r:embed="rId3">
            <a:alphaModFix/>
          </a:blip>
          <a:stretch>
            <a:fillRect/>
          </a:stretch>
        </p:blipFill>
        <p:spPr>
          <a:xfrm>
            <a:off x="7592525" y="3689200"/>
            <a:ext cx="1392775" cy="1392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7" name="Shape 427"/>
        <p:cNvGrpSpPr/>
        <p:nvPr/>
      </p:nvGrpSpPr>
      <p:grpSpPr>
        <a:xfrm>
          <a:off x="0" y="0"/>
          <a:ext cx="0" cy="0"/>
          <a:chOff x="0" y="0"/>
          <a:chExt cx="0" cy="0"/>
        </a:xfrm>
      </p:grpSpPr>
      <p:sp>
        <p:nvSpPr>
          <p:cNvPr id="428" name="Shape 428"/>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12700" rtl="0">
              <a:spcBef>
                <a:spcPts val="0"/>
              </a:spcBef>
              <a:spcAft>
                <a:spcPts val="0"/>
              </a:spcAft>
              <a:buNone/>
            </a:pPr>
            <a:r>
              <a:rPr b="1" lang="en-GB" sz="3600">
                <a:solidFill>
                  <a:srgbClr val="F3F3F3"/>
                </a:solidFill>
                <a:latin typeface="Georgia"/>
                <a:ea typeface="Georgia"/>
                <a:cs typeface="Georgia"/>
                <a:sym typeface="Georgia"/>
              </a:rPr>
              <a:t>LIMITATIONS OF ANDROID</a:t>
            </a:r>
            <a:endParaRPr sz="3600">
              <a:solidFill>
                <a:srgbClr val="F3F3F3"/>
              </a:solidFill>
              <a:latin typeface="Georgia"/>
              <a:ea typeface="Georgia"/>
              <a:cs typeface="Georgia"/>
              <a:sym typeface="Georgia"/>
            </a:endParaRPr>
          </a:p>
          <a:p>
            <a:pPr indent="0" lvl="0" marL="12700" rtl="0" algn="ctr">
              <a:spcBef>
                <a:spcPts val="0"/>
              </a:spcBef>
              <a:spcAft>
                <a:spcPts val="0"/>
              </a:spcAft>
              <a:buNone/>
            </a:pPr>
            <a:r>
              <a:t/>
            </a:r>
            <a:endParaRPr sz="3600">
              <a:solidFill>
                <a:srgbClr val="F3F3F3"/>
              </a:solidFill>
              <a:latin typeface="Arial"/>
              <a:ea typeface="Arial"/>
              <a:cs typeface="Arial"/>
              <a:sym typeface="Arial"/>
            </a:endParaRPr>
          </a:p>
        </p:txBody>
      </p:sp>
      <p:sp>
        <p:nvSpPr>
          <p:cNvPr id="429" name="Shape 429"/>
          <p:cNvSpPr txBox="1"/>
          <p:nvPr>
            <p:ph idx="2" type="body"/>
          </p:nvPr>
        </p:nvSpPr>
        <p:spPr>
          <a:xfrm>
            <a:off x="1297500" y="1311350"/>
            <a:ext cx="6850500" cy="3730200"/>
          </a:xfrm>
          <a:prstGeom prst="rect">
            <a:avLst/>
          </a:prstGeom>
        </p:spPr>
        <p:txBody>
          <a:bodyPr anchorCtr="0" anchor="t" bIns="91425" lIns="91425" spcFirstLastPara="1" rIns="91425" wrap="square" tIns="91425">
            <a:noAutofit/>
          </a:bodyPr>
          <a:lstStyle/>
          <a:p>
            <a:pPr indent="-342900" lvl="0" marL="457200" rtl="0">
              <a:lnSpc>
                <a:spcPct val="100000"/>
              </a:lnSpc>
              <a:spcBef>
                <a:spcPts val="0"/>
              </a:spcBef>
              <a:spcAft>
                <a:spcPts val="0"/>
              </a:spcAft>
              <a:buClr>
                <a:srgbClr val="F3F3F3"/>
              </a:buClr>
              <a:buSzPts val="1800"/>
              <a:buFont typeface="Georgia"/>
              <a:buChar char="●"/>
            </a:pPr>
            <a:r>
              <a:rPr lang="en-GB" sz="1800">
                <a:solidFill>
                  <a:srgbClr val="F3F3F3"/>
                </a:solidFill>
                <a:latin typeface="Georgia"/>
                <a:ea typeface="Georgia"/>
                <a:cs typeface="Georgia"/>
                <a:sym typeface="Georgia"/>
              </a:rPr>
              <a:t>Development requirements in</a:t>
            </a:r>
            <a:endParaRPr sz="1800">
              <a:solidFill>
                <a:srgbClr val="F3F3F3"/>
              </a:solidFill>
              <a:latin typeface="Georgia"/>
              <a:ea typeface="Georgia"/>
              <a:cs typeface="Georgia"/>
              <a:sym typeface="Georgia"/>
            </a:endParaRPr>
          </a:p>
          <a:p>
            <a:pPr indent="-342900" lvl="0" marL="457200" rtl="0">
              <a:lnSpc>
                <a:spcPct val="100000"/>
              </a:lnSpc>
              <a:spcBef>
                <a:spcPts val="0"/>
              </a:spcBef>
              <a:spcAft>
                <a:spcPts val="0"/>
              </a:spcAft>
              <a:buClr>
                <a:srgbClr val="F3F3F3"/>
              </a:buClr>
              <a:buSzPts val="1800"/>
              <a:buFont typeface="Georgia"/>
              <a:buChar char="-"/>
            </a:pPr>
            <a:r>
              <a:rPr lang="en-GB" sz="1800">
                <a:solidFill>
                  <a:srgbClr val="F3F3F3"/>
                </a:solidFill>
                <a:latin typeface="Georgia"/>
                <a:ea typeface="Georgia"/>
                <a:cs typeface="Georgia"/>
                <a:sym typeface="Georgia"/>
              </a:rPr>
              <a:t>Java</a:t>
            </a:r>
            <a:endParaRPr sz="1800">
              <a:solidFill>
                <a:srgbClr val="F3F3F3"/>
              </a:solidFill>
              <a:latin typeface="Georgia"/>
              <a:ea typeface="Georgia"/>
              <a:cs typeface="Georgia"/>
              <a:sym typeface="Georgia"/>
            </a:endParaRPr>
          </a:p>
          <a:p>
            <a:pPr indent="-342900" lvl="0" marL="457200" rtl="0">
              <a:lnSpc>
                <a:spcPct val="100000"/>
              </a:lnSpc>
              <a:spcBef>
                <a:spcPts val="0"/>
              </a:spcBef>
              <a:spcAft>
                <a:spcPts val="0"/>
              </a:spcAft>
              <a:buClr>
                <a:srgbClr val="F3F3F3"/>
              </a:buClr>
              <a:buSzPts val="1800"/>
              <a:buFont typeface="Georgia"/>
              <a:buChar char="-"/>
            </a:pPr>
            <a:r>
              <a:rPr lang="en-GB" sz="1800">
                <a:solidFill>
                  <a:srgbClr val="F3F3F3"/>
                </a:solidFill>
                <a:latin typeface="Georgia"/>
                <a:ea typeface="Georgia"/>
                <a:cs typeface="Georgia"/>
                <a:sym typeface="Georgia"/>
              </a:rPr>
              <a:t>XML</a:t>
            </a:r>
            <a:endParaRPr sz="1800">
              <a:solidFill>
                <a:srgbClr val="F3F3F3"/>
              </a:solidFill>
              <a:latin typeface="Georgia"/>
              <a:ea typeface="Georgia"/>
              <a:cs typeface="Georgia"/>
              <a:sym typeface="Georgia"/>
            </a:endParaRPr>
          </a:p>
          <a:p>
            <a:pPr indent="-342900" lvl="0" marL="457200" rtl="0">
              <a:lnSpc>
                <a:spcPct val="100000"/>
              </a:lnSpc>
              <a:spcBef>
                <a:spcPts val="0"/>
              </a:spcBef>
              <a:spcAft>
                <a:spcPts val="0"/>
              </a:spcAft>
              <a:buClr>
                <a:srgbClr val="F3F3F3"/>
              </a:buClr>
              <a:buSzPts val="1800"/>
              <a:buFont typeface="Georgia"/>
              <a:buChar char="-"/>
            </a:pPr>
            <a:r>
              <a:rPr lang="en-GB" sz="1800">
                <a:solidFill>
                  <a:srgbClr val="F3F3F3"/>
                </a:solidFill>
                <a:latin typeface="Georgia"/>
                <a:ea typeface="Georgia"/>
                <a:cs typeface="Georgia"/>
                <a:sym typeface="Georgia"/>
              </a:rPr>
              <a:t>Android SDK</a:t>
            </a:r>
            <a:endParaRPr sz="1800">
              <a:solidFill>
                <a:srgbClr val="F3F3F3"/>
              </a:solidFill>
              <a:latin typeface="Georgia"/>
              <a:ea typeface="Georgia"/>
              <a:cs typeface="Georgia"/>
              <a:sym typeface="Georgia"/>
            </a:endParaRPr>
          </a:p>
          <a:p>
            <a:pPr indent="-342900" lvl="0" marL="457200" rtl="0">
              <a:lnSpc>
                <a:spcPct val="100000"/>
              </a:lnSpc>
              <a:spcBef>
                <a:spcPts val="0"/>
              </a:spcBef>
              <a:spcAft>
                <a:spcPts val="0"/>
              </a:spcAft>
              <a:buClr>
                <a:srgbClr val="F3F3F3"/>
              </a:buClr>
              <a:buSzPts val="1800"/>
              <a:buFont typeface="Georgia"/>
              <a:buChar char="-"/>
            </a:pPr>
            <a:r>
              <a:rPr lang="en-GB" sz="1800">
                <a:solidFill>
                  <a:srgbClr val="F3F3F3"/>
                </a:solidFill>
                <a:latin typeface="Georgia"/>
                <a:ea typeface="Georgia"/>
                <a:cs typeface="Georgia"/>
                <a:sym typeface="Georgia"/>
              </a:rPr>
              <a:t>Eclipse IDE (optional)</a:t>
            </a:r>
            <a:endParaRPr sz="1800">
              <a:solidFill>
                <a:srgbClr val="F3F3F3"/>
              </a:solidFill>
              <a:latin typeface="Georgia"/>
              <a:ea typeface="Georgia"/>
              <a:cs typeface="Georgia"/>
              <a:sym typeface="Georgia"/>
            </a:endParaRPr>
          </a:p>
          <a:p>
            <a:pPr indent="-342900" lvl="0" marL="457200" rtl="0">
              <a:lnSpc>
                <a:spcPct val="100000"/>
              </a:lnSpc>
              <a:spcBef>
                <a:spcPts val="0"/>
              </a:spcBef>
              <a:spcAft>
                <a:spcPts val="0"/>
              </a:spcAft>
              <a:buClr>
                <a:srgbClr val="F3F3F3"/>
              </a:buClr>
              <a:buSzPts val="1800"/>
              <a:buFont typeface="Georgia"/>
              <a:buChar char="-"/>
            </a:pPr>
            <a:r>
              <a:rPr lang="en-GB" sz="1800">
                <a:solidFill>
                  <a:srgbClr val="F3F3F3"/>
                </a:solidFill>
                <a:latin typeface="Georgia"/>
                <a:ea typeface="Georgia"/>
                <a:cs typeface="Georgia"/>
                <a:sym typeface="Georgia"/>
              </a:rPr>
              <a:t>Bluetooth limitations:-</a:t>
            </a:r>
            <a:endParaRPr sz="1800">
              <a:solidFill>
                <a:srgbClr val="F3F3F3"/>
              </a:solidFill>
              <a:latin typeface="Georgia"/>
              <a:ea typeface="Georgia"/>
              <a:cs typeface="Georgia"/>
              <a:sym typeface="Georgia"/>
            </a:endParaRPr>
          </a:p>
          <a:p>
            <a:pPr indent="0" lvl="0" marL="0" marR="4050665" rtl="0" algn="l">
              <a:lnSpc>
                <a:spcPct val="117000"/>
              </a:lnSpc>
              <a:spcBef>
                <a:spcPts val="0"/>
              </a:spcBef>
              <a:spcAft>
                <a:spcPts val="0"/>
              </a:spcAft>
              <a:buNone/>
            </a:pPr>
            <a:r>
              <a:t/>
            </a:r>
            <a:endParaRPr sz="1800">
              <a:solidFill>
                <a:srgbClr val="F3F3F3"/>
              </a:solidFill>
              <a:latin typeface="Arial"/>
              <a:ea typeface="Arial"/>
              <a:cs typeface="Arial"/>
              <a:sym typeface="Arial"/>
            </a:endParaRPr>
          </a:p>
          <a:p>
            <a:pPr indent="0" lvl="0" marL="0" marR="4050665" rtl="0" algn="ctr">
              <a:lnSpc>
                <a:spcPct val="117000"/>
              </a:lnSpc>
              <a:spcBef>
                <a:spcPts val="0"/>
              </a:spcBef>
              <a:spcAft>
                <a:spcPts val="0"/>
              </a:spcAft>
              <a:buNone/>
            </a:pPr>
            <a:r>
              <a:rPr lang="en-GB" sz="1800">
                <a:solidFill>
                  <a:srgbClr val="F3F3F3"/>
                </a:solidFill>
                <a:latin typeface="Arial"/>
                <a:ea typeface="Arial"/>
                <a:cs typeface="Arial"/>
                <a:sym typeface="Arial"/>
              </a:rPr>
              <a:t>Android doesn’t support</a:t>
            </a:r>
            <a:endParaRPr sz="1800">
              <a:solidFill>
                <a:srgbClr val="F3F3F3"/>
              </a:solidFill>
              <a:latin typeface="Arial"/>
              <a:ea typeface="Arial"/>
              <a:cs typeface="Arial"/>
              <a:sym typeface="Arial"/>
            </a:endParaRPr>
          </a:p>
          <a:p>
            <a:pPr indent="-215900" lvl="1" marL="1270000" rtl="0">
              <a:lnSpc>
                <a:spcPct val="114000"/>
              </a:lnSpc>
              <a:spcBef>
                <a:spcPts val="0"/>
              </a:spcBef>
              <a:spcAft>
                <a:spcPts val="0"/>
              </a:spcAft>
              <a:buClr>
                <a:srgbClr val="F3F3F3"/>
              </a:buClr>
              <a:buSzPts val="1800"/>
              <a:buFont typeface="Noto Sans Symbols"/>
              <a:buChar char="♣"/>
            </a:pPr>
            <a:r>
              <a:rPr lang="en-GB" sz="1800">
                <a:solidFill>
                  <a:srgbClr val="F3F3F3"/>
                </a:solidFill>
                <a:latin typeface="Arial"/>
                <a:ea typeface="Arial"/>
                <a:cs typeface="Arial"/>
                <a:sym typeface="Arial"/>
              </a:rPr>
              <a:t>Bluetooth stereo</a:t>
            </a:r>
            <a:endParaRPr sz="1800">
              <a:solidFill>
                <a:srgbClr val="F3F3F3"/>
              </a:solidFill>
              <a:latin typeface="Arial"/>
              <a:ea typeface="Arial"/>
              <a:cs typeface="Arial"/>
              <a:sym typeface="Arial"/>
            </a:endParaRPr>
          </a:p>
          <a:p>
            <a:pPr indent="-215900" lvl="1" marL="1270000" rtl="0">
              <a:lnSpc>
                <a:spcPct val="114000"/>
              </a:lnSpc>
              <a:spcBef>
                <a:spcPts val="0"/>
              </a:spcBef>
              <a:spcAft>
                <a:spcPts val="0"/>
              </a:spcAft>
              <a:buClr>
                <a:srgbClr val="F3F3F3"/>
              </a:buClr>
              <a:buSzPts val="1800"/>
              <a:buFont typeface="Noto Sans Symbols"/>
              <a:buChar char="♣"/>
            </a:pPr>
            <a:r>
              <a:rPr lang="en-GB" sz="1800">
                <a:solidFill>
                  <a:srgbClr val="F3F3F3"/>
                </a:solidFill>
                <a:latin typeface="Arial"/>
                <a:ea typeface="Arial"/>
                <a:cs typeface="Arial"/>
                <a:sym typeface="Arial"/>
              </a:rPr>
              <a:t>Contacts exchange</a:t>
            </a:r>
            <a:endParaRPr sz="1800">
              <a:solidFill>
                <a:srgbClr val="F3F3F3"/>
              </a:solidFill>
              <a:latin typeface="Arial"/>
              <a:ea typeface="Arial"/>
              <a:cs typeface="Arial"/>
              <a:sym typeface="Arial"/>
            </a:endParaRPr>
          </a:p>
          <a:p>
            <a:pPr indent="-215900" lvl="1" marL="1270000" rtl="0">
              <a:lnSpc>
                <a:spcPct val="114000"/>
              </a:lnSpc>
              <a:spcBef>
                <a:spcPts val="0"/>
              </a:spcBef>
              <a:spcAft>
                <a:spcPts val="0"/>
              </a:spcAft>
              <a:buClr>
                <a:srgbClr val="F3F3F3"/>
              </a:buClr>
              <a:buSzPts val="1800"/>
              <a:buFont typeface="Noto Sans Symbols"/>
              <a:buChar char="♣"/>
            </a:pPr>
            <a:r>
              <a:rPr lang="en-GB" sz="1800">
                <a:solidFill>
                  <a:srgbClr val="F3F3F3"/>
                </a:solidFill>
                <a:latin typeface="Arial"/>
                <a:ea typeface="Arial"/>
                <a:cs typeface="Arial"/>
                <a:sym typeface="Arial"/>
              </a:rPr>
              <a:t>Modem pairing</a:t>
            </a:r>
            <a:endParaRPr sz="1800">
              <a:solidFill>
                <a:srgbClr val="F3F3F3"/>
              </a:solidFill>
              <a:latin typeface="Arial"/>
              <a:ea typeface="Arial"/>
              <a:cs typeface="Arial"/>
              <a:sym typeface="Arial"/>
            </a:endParaRPr>
          </a:p>
          <a:p>
            <a:pPr indent="-215900" lvl="1" marL="1270000" rtl="0">
              <a:lnSpc>
                <a:spcPct val="117000"/>
              </a:lnSpc>
              <a:spcBef>
                <a:spcPts val="0"/>
              </a:spcBef>
              <a:spcAft>
                <a:spcPts val="0"/>
              </a:spcAft>
              <a:buClr>
                <a:srgbClr val="F3F3F3"/>
              </a:buClr>
              <a:buSzPts val="1800"/>
              <a:buFont typeface="Noto Sans Symbols"/>
              <a:buChar char="♣"/>
            </a:pPr>
            <a:r>
              <a:rPr lang="en-GB" sz="1800">
                <a:solidFill>
                  <a:srgbClr val="F3F3F3"/>
                </a:solidFill>
                <a:latin typeface="Arial"/>
                <a:ea typeface="Arial"/>
                <a:cs typeface="Arial"/>
                <a:sym typeface="Arial"/>
              </a:rPr>
              <a:t>Wireless keyboards</a:t>
            </a:r>
            <a:endParaRPr sz="1800">
              <a:solidFill>
                <a:srgbClr val="F3F3F3"/>
              </a:solidFill>
              <a:latin typeface="Arial"/>
              <a:ea typeface="Arial"/>
              <a:cs typeface="Arial"/>
              <a:sym typeface="Arial"/>
            </a:endParaRPr>
          </a:p>
          <a:p>
            <a:pPr indent="0" lvl="0" marL="0" marR="5080" rtl="0" algn="just">
              <a:lnSpc>
                <a:spcPct val="100000"/>
              </a:lnSpc>
              <a:spcBef>
                <a:spcPts val="0"/>
              </a:spcBef>
              <a:spcAft>
                <a:spcPts val="0"/>
              </a:spcAft>
              <a:buNone/>
            </a:pPr>
            <a:r>
              <a:t/>
            </a:r>
            <a:endParaRPr sz="1800">
              <a:solidFill>
                <a:srgbClr val="F3F3F3"/>
              </a:solidFill>
              <a:latin typeface="Times New Roman"/>
              <a:ea typeface="Times New Roman"/>
              <a:cs typeface="Times New Roman"/>
              <a:sym typeface="Times New Roman"/>
            </a:endParaRPr>
          </a:p>
        </p:txBody>
      </p:sp>
      <p:sp>
        <p:nvSpPr>
          <p:cNvPr id="430" name="Shape 430"/>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431" name="Shape 431"/>
          <p:cNvPicPr preferRelativeResize="0"/>
          <p:nvPr/>
        </p:nvPicPr>
        <p:blipFill>
          <a:blip r:embed="rId3">
            <a:alphaModFix/>
          </a:blip>
          <a:stretch>
            <a:fillRect/>
          </a:stretch>
        </p:blipFill>
        <p:spPr>
          <a:xfrm>
            <a:off x="5130800" y="1935175"/>
            <a:ext cx="3653901" cy="26065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5" name="Shape 435"/>
        <p:cNvGrpSpPr/>
        <p:nvPr/>
      </p:nvGrpSpPr>
      <p:grpSpPr>
        <a:xfrm>
          <a:off x="0" y="0"/>
          <a:ext cx="0" cy="0"/>
          <a:chOff x="0" y="0"/>
          <a:chExt cx="0" cy="0"/>
        </a:xfrm>
      </p:grpSpPr>
      <p:sp>
        <p:nvSpPr>
          <p:cNvPr id="436" name="Shape 436"/>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12700" rtl="0" algn="ctr">
              <a:spcBef>
                <a:spcPts val="0"/>
              </a:spcBef>
              <a:spcAft>
                <a:spcPts val="0"/>
              </a:spcAft>
              <a:buNone/>
            </a:pPr>
            <a:r>
              <a:rPr b="1" lang="en-GB" sz="3600">
                <a:solidFill>
                  <a:srgbClr val="F3F3F3"/>
                </a:solidFill>
                <a:latin typeface="Georgia"/>
                <a:ea typeface="Georgia"/>
                <a:cs typeface="Georgia"/>
                <a:sym typeface="Georgia"/>
              </a:rPr>
              <a:t>ANDROID APPLICATION SUPPORT</a:t>
            </a:r>
            <a:endParaRPr sz="3600">
              <a:solidFill>
                <a:srgbClr val="F3F3F3"/>
              </a:solidFill>
              <a:latin typeface="Georgia"/>
              <a:ea typeface="Georgia"/>
              <a:cs typeface="Georgia"/>
              <a:sym typeface="Georgia"/>
            </a:endParaRPr>
          </a:p>
          <a:p>
            <a:pPr indent="0" lvl="0" marL="12700" rtl="0" algn="ctr">
              <a:spcBef>
                <a:spcPts val="0"/>
              </a:spcBef>
              <a:spcAft>
                <a:spcPts val="0"/>
              </a:spcAft>
              <a:buNone/>
            </a:pPr>
            <a:r>
              <a:t/>
            </a:r>
            <a:endParaRPr sz="3600">
              <a:solidFill>
                <a:srgbClr val="F3F3F3"/>
              </a:solidFill>
              <a:latin typeface="Arial"/>
              <a:ea typeface="Arial"/>
              <a:cs typeface="Arial"/>
              <a:sym typeface="Arial"/>
            </a:endParaRPr>
          </a:p>
        </p:txBody>
      </p:sp>
      <p:sp>
        <p:nvSpPr>
          <p:cNvPr id="437" name="Shape 437"/>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8" name="Shape 438"/>
          <p:cNvSpPr/>
          <p:nvPr/>
        </p:nvSpPr>
        <p:spPr>
          <a:xfrm>
            <a:off x="891200" y="1591425"/>
            <a:ext cx="7257000" cy="34692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2" name="Shape 442"/>
        <p:cNvGrpSpPr/>
        <p:nvPr/>
      </p:nvGrpSpPr>
      <p:grpSpPr>
        <a:xfrm>
          <a:off x="0" y="0"/>
          <a:ext cx="0" cy="0"/>
          <a:chOff x="0" y="0"/>
          <a:chExt cx="0" cy="0"/>
        </a:xfrm>
      </p:grpSpPr>
      <p:sp>
        <p:nvSpPr>
          <p:cNvPr id="443" name="Shape 443"/>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600">
                <a:solidFill>
                  <a:srgbClr val="F3F3F3"/>
                </a:solidFill>
                <a:latin typeface="Georgia"/>
                <a:ea typeface="Georgia"/>
                <a:cs typeface="Georgia"/>
                <a:sym typeface="Georgia"/>
              </a:rPr>
              <a:t>CONCLUSION</a:t>
            </a:r>
            <a:endParaRPr sz="3600">
              <a:solidFill>
                <a:srgbClr val="F3F3F3"/>
              </a:solidFill>
              <a:latin typeface="Georgia"/>
              <a:ea typeface="Georgia"/>
              <a:cs typeface="Georgia"/>
              <a:sym typeface="Georgia"/>
            </a:endParaRPr>
          </a:p>
          <a:p>
            <a:pPr indent="0" lvl="0" marL="12700" rtl="0" algn="ctr">
              <a:spcBef>
                <a:spcPts val="0"/>
              </a:spcBef>
              <a:spcAft>
                <a:spcPts val="0"/>
              </a:spcAft>
              <a:buNone/>
            </a:pPr>
            <a:r>
              <a:t/>
            </a:r>
            <a:endParaRPr sz="3600">
              <a:solidFill>
                <a:srgbClr val="F3F3F3"/>
              </a:solidFill>
              <a:latin typeface="Arial"/>
              <a:ea typeface="Arial"/>
              <a:cs typeface="Arial"/>
              <a:sym typeface="Arial"/>
            </a:endParaRPr>
          </a:p>
        </p:txBody>
      </p:sp>
      <p:sp>
        <p:nvSpPr>
          <p:cNvPr id="444" name="Shape 444"/>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5" name="Shape 445"/>
          <p:cNvSpPr txBox="1"/>
          <p:nvPr/>
        </p:nvSpPr>
        <p:spPr>
          <a:xfrm>
            <a:off x="942125" y="1438650"/>
            <a:ext cx="7244400" cy="2316900"/>
          </a:xfrm>
          <a:prstGeom prst="rect">
            <a:avLst/>
          </a:prstGeom>
          <a:noFill/>
          <a:ln>
            <a:noFill/>
          </a:ln>
        </p:spPr>
        <p:txBody>
          <a:bodyPr anchorCtr="0" anchor="ctr" bIns="91425" lIns="91425" spcFirstLastPara="1" rIns="91425" wrap="square" tIns="91425">
            <a:noAutofit/>
          </a:bodyPr>
          <a:lstStyle/>
          <a:p>
            <a:pPr indent="0" lvl="0" marL="12700" marR="5080" rtl="0" algn="just">
              <a:spcBef>
                <a:spcPts val="0"/>
              </a:spcBef>
              <a:spcAft>
                <a:spcPts val="0"/>
              </a:spcAft>
              <a:buNone/>
            </a:pPr>
            <a:r>
              <a:rPr lang="en-GB" sz="2400">
                <a:solidFill>
                  <a:srgbClr val="F3F3F3"/>
                </a:solidFill>
                <a:latin typeface="Georgia"/>
                <a:ea typeface="Georgia"/>
                <a:cs typeface="Georgia"/>
                <a:sym typeface="Georgia"/>
              </a:rPr>
              <a:t>We hope that the next versions  of Android have overcome the actual  limitations and that the future possibilities  became a reality and may this software is  also developed to use in PC’s also.</a:t>
            </a:r>
            <a:endParaRPr sz="2400">
              <a:solidFill>
                <a:srgbClr val="F3F3F3"/>
              </a:solidFill>
              <a:latin typeface="Georgia"/>
              <a:ea typeface="Georgia"/>
              <a:cs typeface="Georgia"/>
              <a:sym typeface="Georgia"/>
            </a:endParaRPr>
          </a:p>
        </p:txBody>
      </p:sp>
      <p:pic>
        <p:nvPicPr>
          <p:cNvPr id="446" name="Shape 446"/>
          <p:cNvPicPr preferRelativeResize="0"/>
          <p:nvPr/>
        </p:nvPicPr>
        <p:blipFill>
          <a:blip r:embed="rId3">
            <a:alphaModFix/>
          </a:blip>
          <a:stretch>
            <a:fillRect/>
          </a:stretch>
        </p:blipFill>
        <p:spPr>
          <a:xfrm>
            <a:off x="6394620" y="3498675"/>
            <a:ext cx="2596606" cy="14610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0" name="Shape 450"/>
        <p:cNvGrpSpPr/>
        <p:nvPr/>
      </p:nvGrpSpPr>
      <p:grpSpPr>
        <a:xfrm>
          <a:off x="0" y="0"/>
          <a:ext cx="0" cy="0"/>
          <a:chOff x="0" y="0"/>
          <a:chExt cx="0" cy="0"/>
        </a:xfrm>
      </p:grpSpPr>
      <p:sp>
        <p:nvSpPr>
          <p:cNvPr id="451" name="Shape 451"/>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Introducing: Lorem ipsum</a:t>
            </a:r>
            <a:endParaRPr/>
          </a:p>
        </p:txBody>
      </p:sp>
      <p:sp>
        <p:nvSpPr>
          <p:cNvPr id="452" name="Shape 452"/>
          <p:cNvSpPr txBox="1"/>
          <p:nvPr>
            <p:ph idx="1" type="subTitle"/>
          </p:nvPr>
        </p:nvSpPr>
        <p:spPr>
          <a:xfrm>
            <a:off x="1297500" y="934650"/>
            <a:ext cx="6750600" cy="4377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a:latin typeface="Montserrat"/>
                <a:ea typeface="Montserrat"/>
                <a:cs typeface="Montserrat"/>
                <a:sym typeface="Montserrat"/>
              </a:rPr>
              <a:t>Showcase how your tools work across different devices</a:t>
            </a:r>
            <a:endParaRPr/>
          </a:p>
        </p:txBody>
      </p:sp>
      <p:sp>
        <p:nvSpPr>
          <p:cNvPr id="453" name="Shape 453"/>
          <p:cNvSpPr txBox="1"/>
          <p:nvPr>
            <p:ph idx="2" type="body"/>
          </p:nvPr>
        </p:nvSpPr>
        <p:spPr>
          <a:xfrm>
            <a:off x="1297500" y="1656775"/>
            <a:ext cx="1991100" cy="275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GB">
                <a:latin typeface="Arial"/>
                <a:ea typeface="Arial"/>
                <a:cs typeface="Arial"/>
                <a:sym typeface="Arial"/>
              </a:rPr>
              <a:t>Lorem ipsum dolor sit amet, consectetur adipiscing elit. Curabitur eleifend a diam quis suscipit. Fusce venenatis nunc ut lectus convallis, sit amet egestas mi rutrum.</a:t>
            </a:r>
            <a:endParaRPr/>
          </a:p>
        </p:txBody>
      </p:sp>
      <p:sp>
        <p:nvSpPr>
          <p:cNvPr id="454" name="Shape 454"/>
          <p:cNvSpPr/>
          <p:nvPr/>
        </p:nvSpPr>
        <p:spPr>
          <a:xfrm flipH="1">
            <a:off x="6470215" y="2818767"/>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descr="QuickTip.jpg" id="455" name="Shape 455"/>
          <p:cNvPicPr preferRelativeResize="0"/>
          <p:nvPr/>
        </p:nvPicPr>
        <p:blipFill rotWithShape="1">
          <a:blip r:embed="rId3">
            <a:alphaModFix/>
          </a:blip>
          <a:srcRect b="7264" l="0" r="0" t="7264"/>
          <a:stretch/>
        </p:blipFill>
        <p:spPr>
          <a:xfrm>
            <a:off x="3570069" y="1713899"/>
            <a:ext cx="3356400" cy="1912500"/>
          </a:xfrm>
          <a:prstGeom prst="rect">
            <a:avLst/>
          </a:prstGeom>
          <a:noFill/>
          <a:ln>
            <a:noFill/>
          </a:ln>
        </p:spPr>
      </p:pic>
      <p:sp>
        <p:nvSpPr>
          <p:cNvPr id="456" name="Shape 456"/>
          <p:cNvSpPr/>
          <p:nvPr/>
        </p:nvSpPr>
        <p:spPr>
          <a:xfrm flipH="1">
            <a:off x="3569929" y="1714948"/>
            <a:ext cx="3356400" cy="191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descr="offset_comp_342327_edited.jpg" id="457" name="Shape 457"/>
          <p:cNvPicPr preferRelativeResize="0"/>
          <p:nvPr/>
        </p:nvPicPr>
        <p:blipFill rotWithShape="1">
          <a:blip r:embed="rId4">
            <a:alphaModFix/>
          </a:blip>
          <a:srcRect b="16020" l="53168" r="26238" t="53058"/>
          <a:stretch/>
        </p:blipFill>
        <p:spPr>
          <a:xfrm>
            <a:off x="6470381" y="2818527"/>
            <a:ext cx="1122300" cy="1461000"/>
          </a:xfrm>
          <a:prstGeom prst="rect">
            <a:avLst/>
          </a:prstGeom>
          <a:noFill/>
          <a:ln>
            <a:noFill/>
          </a:ln>
        </p:spPr>
      </p:pic>
      <p:grpSp>
        <p:nvGrpSpPr>
          <p:cNvPr id="458" name="Shape 458"/>
          <p:cNvGrpSpPr/>
          <p:nvPr/>
        </p:nvGrpSpPr>
        <p:grpSpPr>
          <a:xfrm>
            <a:off x="7948338" y="3727561"/>
            <a:ext cx="477502" cy="758547"/>
            <a:chOff x="7982421" y="3727763"/>
            <a:chExt cx="477311" cy="758244"/>
          </a:xfrm>
        </p:grpSpPr>
        <p:sp>
          <p:nvSpPr>
            <p:cNvPr id="459" name="Shape 459"/>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60" name="Shape 460"/>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1" name="Shape 461"/>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2" name="Shape 462"/>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3" name="Shape 463"/>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4" name="Shape 46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5" name="Shape 46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6" name="Shape 466"/>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67" name="Shape 467"/>
          <p:cNvGrpSpPr/>
          <p:nvPr/>
        </p:nvGrpSpPr>
        <p:grpSpPr>
          <a:xfrm>
            <a:off x="6884050" y="1716000"/>
            <a:ext cx="2259900" cy="1103400"/>
            <a:chOff x="6884050" y="1716000"/>
            <a:chExt cx="2259900" cy="1103400"/>
          </a:xfrm>
        </p:grpSpPr>
        <p:sp>
          <p:nvSpPr>
            <p:cNvPr id="468" name="Shape 468"/>
            <p:cNvSpPr/>
            <p:nvPr/>
          </p:nvSpPr>
          <p:spPr>
            <a:xfrm>
              <a:off x="6884050" y="1716000"/>
              <a:ext cx="2259900" cy="1103400"/>
            </a:xfrm>
            <a:prstGeom prst="rect">
              <a:avLst/>
            </a:prstGeom>
            <a:solidFill>
              <a:srgbClr val="008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a:p>
              <a:pPr indent="0" lvl="0" marL="0" rtl="0">
                <a:spcBef>
                  <a:spcPts val="0"/>
                </a:spcBef>
                <a:spcAft>
                  <a:spcPts val="0"/>
                </a:spcAft>
                <a:buNone/>
              </a:pPr>
              <a:r>
                <a:t/>
              </a:r>
              <a:endParaRPr/>
            </a:p>
          </p:txBody>
        </p:sp>
        <p:sp>
          <p:nvSpPr>
            <p:cNvPr id="469" name="Shape 469"/>
            <p:cNvSpPr txBox="1"/>
            <p:nvPr/>
          </p:nvSpPr>
          <p:spPr>
            <a:xfrm>
              <a:off x="7354784" y="1840351"/>
              <a:ext cx="1550400" cy="7581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GB" sz="1200">
                  <a:solidFill>
                    <a:srgbClr val="FFFFFF"/>
                  </a:solidFill>
                </a:rPr>
                <a:t>QUICK TIP</a:t>
              </a:r>
              <a:endParaRPr b="1" sz="1200">
                <a:solidFill>
                  <a:srgbClr val="FFFFFF"/>
                </a:solidFill>
              </a:endParaRPr>
            </a:p>
            <a:p>
              <a:pPr indent="0" lvl="0" marL="0" rtl="0">
                <a:lnSpc>
                  <a:spcPct val="115000"/>
                </a:lnSpc>
                <a:spcBef>
                  <a:spcPts val="0"/>
                </a:spcBef>
                <a:spcAft>
                  <a:spcPts val="0"/>
                </a:spcAft>
                <a:buNone/>
              </a:pPr>
              <a:r>
                <a:t/>
              </a:r>
              <a:endParaRPr sz="700">
                <a:solidFill>
                  <a:srgbClr val="FFFFFF"/>
                </a:solidFill>
              </a:endParaRPr>
            </a:p>
            <a:p>
              <a:pPr indent="0" lvl="0" marL="0" rtl="0">
                <a:lnSpc>
                  <a:spcPct val="115000"/>
                </a:lnSpc>
                <a:spcBef>
                  <a:spcPts val="0"/>
                </a:spcBef>
                <a:spcAft>
                  <a:spcPts val="0"/>
                </a:spcAft>
                <a:buNone/>
              </a:pPr>
              <a:r>
                <a:rPr lang="en-GB" sz="700">
                  <a:solidFill>
                    <a:srgbClr val="D9F0FF"/>
                  </a:solidFill>
                </a:rPr>
                <a:t>Try right clicking on a photo and using "Replace Image" to demonstrate your prototype.</a:t>
              </a:r>
              <a:endParaRPr sz="700">
                <a:solidFill>
                  <a:srgbClr val="D9F0FF"/>
                </a:solidFill>
              </a:endParaRPr>
            </a:p>
          </p:txBody>
        </p:sp>
        <p:pic>
          <p:nvPicPr>
            <p:cNvPr id="470" name="Shape 470"/>
            <p:cNvPicPr preferRelativeResize="0"/>
            <p:nvPr/>
          </p:nvPicPr>
          <p:blipFill>
            <a:blip r:embed="rId5">
              <a:alphaModFix/>
            </a:blip>
            <a:stretch>
              <a:fillRect/>
            </a:stretch>
          </p:blipFill>
          <p:spPr>
            <a:xfrm>
              <a:off x="7138828" y="1908568"/>
              <a:ext cx="212825" cy="212825"/>
            </a:xfrm>
            <a:prstGeom prst="rect">
              <a:avLst/>
            </a:prstGeom>
            <a:noFill/>
            <a:ln>
              <a:noFill/>
            </a:ln>
          </p:spPr>
        </p:pic>
      </p:grpSp>
      <p:pic>
        <p:nvPicPr>
          <p:cNvPr descr="offset_comp_342327_edited.jpg" id="471" name="Shape 471"/>
          <p:cNvPicPr preferRelativeResize="0"/>
          <p:nvPr/>
        </p:nvPicPr>
        <p:blipFill rotWithShape="1">
          <a:blip r:embed="rId6">
            <a:alphaModFix/>
          </a:blip>
          <a:srcRect b="36733" l="41330" r="47980" t="42211"/>
          <a:stretch/>
        </p:blipFill>
        <p:spPr>
          <a:xfrm>
            <a:off x="6079557" y="3374919"/>
            <a:ext cx="570300" cy="973800"/>
          </a:xfrm>
          <a:prstGeom prst="round2SameRect">
            <a:avLst>
              <a:gd fmla="val 4129" name="adj1"/>
              <a:gd fmla="val 0" name="adj2"/>
            </a:avLst>
          </a:prstGeom>
          <a:noFill/>
          <a:ln>
            <a:noFill/>
          </a:ln>
        </p:spPr>
      </p:pic>
      <p:pic>
        <p:nvPicPr>
          <p:cNvPr descr="offset_comp_342327_edited.jpg" id="472" name="Shape 472"/>
          <p:cNvPicPr preferRelativeResize="0"/>
          <p:nvPr/>
        </p:nvPicPr>
        <p:blipFill rotWithShape="1">
          <a:blip r:embed="rId7">
            <a:alphaModFix/>
          </a:blip>
          <a:srcRect b="36557" l="48584" r="37425" t="47335"/>
          <a:stretch/>
        </p:blipFill>
        <p:spPr>
          <a:xfrm>
            <a:off x="7379612" y="3888791"/>
            <a:ext cx="438600" cy="437700"/>
          </a:xfrm>
          <a:prstGeom prst="ellipse">
            <a:avLst/>
          </a:prstGeom>
          <a:noFill/>
          <a:ln cap="flat" cmpd="sng" w="9525">
            <a:solidFill>
              <a:srgbClr val="FFFFFF"/>
            </a:solidFill>
            <a:prstDash val="solid"/>
            <a:round/>
            <a:headEnd len="sm" w="sm" type="none"/>
            <a:tailEnd len="sm" w="sm" type="none"/>
          </a:ln>
        </p:spPr>
      </p:pic>
      <p:sp>
        <p:nvSpPr>
          <p:cNvPr id="473" name="Shape 473"/>
          <p:cNvSpPr/>
          <p:nvPr/>
        </p:nvSpPr>
        <p:spPr>
          <a:xfrm flipH="1">
            <a:off x="6079436" y="3398094"/>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474" name="Shape 474"/>
          <p:cNvGrpSpPr/>
          <p:nvPr/>
        </p:nvGrpSpPr>
        <p:grpSpPr>
          <a:xfrm>
            <a:off x="3517188" y="1656777"/>
            <a:ext cx="3462484" cy="2672600"/>
            <a:chOff x="3553042" y="1657806"/>
            <a:chExt cx="3461100" cy="2671532"/>
          </a:xfrm>
        </p:grpSpPr>
        <p:sp>
          <p:nvSpPr>
            <p:cNvPr id="475" name="Shape 47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6" name="Shape 47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77" name="Shape 47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8" name="Shape 47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9" name="Shape 47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0" name="Shape 480"/>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1" name="Shape 48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2" name="Shape 48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83" name="Shape 483"/>
          <p:cNvGrpSpPr/>
          <p:nvPr/>
        </p:nvGrpSpPr>
        <p:grpSpPr>
          <a:xfrm>
            <a:off x="6470900" y="2744576"/>
            <a:ext cx="1122449" cy="1668667"/>
            <a:chOff x="6505573" y="2745170"/>
            <a:chExt cx="1122000" cy="1668000"/>
          </a:xfrm>
        </p:grpSpPr>
        <p:sp>
          <p:nvSpPr>
            <p:cNvPr id="484" name="Shape 48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85" name="Shape 48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86" name="Shape 486"/>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7" name="Shape 48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descr="offset_comp_342327_edited.jpg" id="488" name="Shape 488"/>
          <p:cNvPicPr preferRelativeResize="0"/>
          <p:nvPr/>
        </p:nvPicPr>
        <p:blipFill rotWithShape="1">
          <a:blip r:embed="rId8">
            <a:alphaModFix/>
          </a:blip>
          <a:srcRect b="27092" l="49668" r="37351" t="55915"/>
          <a:stretch/>
        </p:blipFill>
        <p:spPr>
          <a:xfrm>
            <a:off x="7966179" y="3884431"/>
            <a:ext cx="415200" cy="471300"/>
          </a:xfrm>
          <a:prstGeom prst="roundRect">
            <a:avLst>
              <a:gd fmla="val 7794" name="adj"/>
            </a:avLst>
          </a:prstGeom>
          <a:noFill/>
          <a:ln cap="flat" cmpd="sng" w="9525">
            <a:solidFill>
              <a:srgbClr val="FFFFFF"/>
            </a:solidFill>
            <a:prstDash val="solid"/>
            <a:round/>
            <a:headEnd len="sm" w="sm" type="none"/>
            <a:tailEnd len="sm" w="sm" type="none"/>
          </a:ln>
        </p:spPr>
      </p:pic>
      <p:grpSp>
        <p:nvGrpSpPr>
          <p:cNvPr id="489" name="Shape 489"/>
          <p:cNvGrpSpPr/>
          <p:nvPr/>
        </p:nvGrpSpPr>
        <p:grpSpPr>
          <a:xfrm>
            <a:off x="7350028" y="3727561"/>
            <a:ext cx="499100" cy="758547"/>
            <a:chOff x="7384375" y="3728000"/>
            <a:chExt cx="498900" cy="758244"/>
          </a:xfrm>
        </p:grpSpPr>
        <p:sp>
          <p:nvSpPr>
            <p:cNvPr id="490" name="Shape 490"/>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1" name="Shape 49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2" name="Shape 492"/>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3" name="Shape 493"/>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grpSp>
        <p:nvGrpSpPr>
          <p:cNvPr id="494" name="Shape 494"/>
          <p:cNvGrpSpPr/>
          <p:nvPr/>
        </p:nvGrpSpPr>
        <p:grpSpPr>
          <a:xfrm>
            <a:off x="6080176" y="3375336"/>
            <a:ext cx="570528" cy="1135689"/>
            <a:chOff x="9543736" y="4486132"/>
            <a:chExt cx="570300" cy="1135235"/>
          </a:xfrm>
        </p:grpSpPr>
        <p:sp>
          <p:nvSpPr>
            <p:cNvPr id="495" name="Shape 49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6" name="Shape 496"/>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7" name="Shape 49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8" name="Shape 49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499" name="Shape 499"/>
          <p:cNvGrpSpPr/>
          <p:nvPr/>
        </p:nvGrpSpPr>
        <p:grpSpPr>
          <a:xfrm>
            <a:off x="7350063" y="3857292"/>
            <a:ext cx="523846" cy="507077"/>
            <a:chOff x="7384385" y="3857442"/>
            <a:chExt cx="523637" cy="506874"/>
          </a:xfrm>
        </p:grpSpPr>
        <p:sp>
          <p:nvSpPr>
            <p:cNvPr id="500" name="Shape 500"/>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501" name="Shape 501"/>
            <p:cNvGrpSpPr/>
            <p:nvPr/>
          </p:nvGrpSpPr>
          <p:grpSpPr>
            <a:xfrm>
              <a:off x="7384385" y="3857442"/>
              <a:ext cx="523637" cy="498900"/>
              <a:chOff x="7384385" y="3857442"/>
              <a:chExt cx="523637" cy="498900"/>
            </a:xfrm>
          </p:grpSpPr>
          <p:sp>
            <p:nvSpPr>
              <p:cNvPr id="502" name="Shape 502"/>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503" name="Shape 503"/>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pic>
        <p:nvPicPr>
          <p:cNvPr id="504" name="Shape 504"/>
          <p:cNvPicPr preferRelativeResize="0"/>
          <p:nvPr/>
        </p:nvPicPr>
        <p:blipFill>
          <a:blip r:embed="rId9">
            <a:alphaModFix/>
          </a:blip>
          <a:stretch>
            <a:fillRect/>
          </a:stretch>
        </p:blipFill>
        <p:spPr>
          <a:xfrm>
            <a:off x="63650" y="63650"/>
            <a:ext cx="8988401" cy="4990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Shape 24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3600"/>
              <a:t>Origination Of Android</a:t>
            </a:r>
            <a:endParaRPr sz="3600"/>
          </a:p>
        </p:txBody>
      </p:sp>
      <p:sp>
        <p:nvSpPr>
          <p:cNvPr id="250" name="Shape 250"/>
          <p:cNvSpPr txBox="1"/>
          <p:nvPr>
            <p:ph idx="1" type="body"/>
          </p:nvPr>
        </p:nvSpPr>
        <p:spPr>
          <a:xfrm>
            <a:off x="216425" y="1567550"/>
            <a:ext cx="8631900" cy="2911200"/>
          </a:xfrm>
          <a:prstGeom prst="rect">
            <a:avLst/>
          </a:prstGeom>
        </p:spPr>
        <p:txBody>
          <a:bodyPr anchorCtr="0" anchor="t" bIns="91425" lIns="91425" spcFirstLastPara="1" rIns="91425" wrap="square" tIns="91425">
            <a:noAutofit/>
          </a:bodyPr>
          <a:lstStyle/>
          <a:p>
            <a:pPr indent="-273050" lvl="0" marL="285750" marR="5080" rtl="0" algn="just">
              <a:lnSpc>
                <a:spcPct val="100000"/>
              </a:lnSpc>
              <a:spcBef>
                <a:spcPts val="0"/>
              </a:spcBef>
              <a:spcAft>
                <a:spcPts val="0"/>
              </a:spcAft>
              <a:buClr>
                <a:srgbClr val="000000"/>
              </a:buClr>
              <a:buFont typeface="Arial"/>
              <a:buNone/>
            </a:pPr>
            <a:r>
              <a:rPr lang="en-GB" sz="2600">
                <a:solidFill>
                  <a:srgbClr val="F3F3F3"/>
                </a:solidFill>
                <a:latin typeface="Times New Roman"/>
                <a:ea typeface="Times New Roman"/>
                <a:cs typeface="Times New Roman"/>
                <a:sym typeface="Times New Roman"/>
              </a:rPr>
              <a:t>   Android Inc.founded in Palo Alto,california ,United  States in October 2003 by Andy Rubin[co-founder of  danger ],Rich Miner[co-founder of wildfire  communication	Inc.],Nick Sears[once VP at T-  mobile], and Chris white[headed design and interface  development	at web TV] to develop.</a:t>
            </a:r>
            <a:endParaRPr>
              <a:solidFill>
                <a:srgbClr val="F3F3F3"/>
              </a:solidFill>
              <a:latin typeface="Arial"/>
              <a:ea typeface="Arial"/>
              <a:cs typeface="Arial"/>
              <a:sym typeface="Arial"/>
            </a:endParaRPr>
          </a:p>
          <a:p>
            <a:pPr indent="0" lvl="0" marL="0">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Shape 25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3600"/>
              <a:t>Diving More Into Android</a:t>
            </a:r>
            <a:endParaRPr sz="3600"/>
          </a:p>
          <a:p>
            <a:pPr indent="0" lvl="0" marL="0" rtl="0">
              <a:spcBef>
                <a:spcPts val="0"/>
              </a:spcBef>
              <a:spcAft>
                <a:spcPts val="0"/>
              </a:spcAft>
              <a:buNone/>
            </a:pPr>
            <a:r>
              <a:t/>
            </a:r>
            <a:endParaRPr sz="3600"/>
          </a:p>
        </p:txBody>
      </p:sp>
      <p:sp>
        <p:nvSpPr>
          <p:cNvPr id="256" name="Shape 256"/>
          <p:cNvSpPr txBox="1"/>
          <p:nvPr>
            <p:ph idx="1" type="body"/>
          </p:nvPr>
        </p:nvSpPr>
        <p:spPr>
          <a:xfrm>
            <a:off x="216425" y="1567550"/>
            <a:ext cx="8631900" cy="2911200"/>
          </a:xfrm>
          <a:prstGeom prst="rect">
            <a:avLst/>
          </a:prstGeom>
        </p:spPr>
        <p:txBody>
          <a:bodyPr anchorCtr="0" anchor="t" bIns="91425" lIns="91425" spcFirstLastPara="1" rIns="91425" wrap="square" tIns="91425">
            <a:noAutofit/>
          </a:bodyPr>
          <a:lstStyle/>
          <a:p>
            <a:pPr indent="0" lvl="0" marL="0" marR="84455" rtl="0" algn="just">
              <a:lnSpc>
                <a:spcPct val="101818"/>
              </a:lnSpc>
              <a:spcBef>
                <a:spcPts val="0"/>
              </a:spcBef>
              <a:spcAft>
                <a:spcPts val="0"/>
              </a:spcAft>
              <a:buNone/>
            </a:pPr>
            <a:r>
              <a:rPr lang="en-GB" sz="1400">
                <a:solidFill>
                  <a:srgbClr val="FFFFFF"/>
                </a:solidFill>
                <a:latin typeface="Arial"/>
                <a:ea typeface="Arial"/>
                <a:cs typeface="Arial"/>
                <a:sym typeface="Arial"/>
              </a:rPr>
              <a:t>1. </a:t>
            </a:r>
            <a:r>
              <a:rPr lang="en-GB" sz="1400">
                <a:solidFill>
                  <a:srgbClr val="FFFFFF"/>
                </a:solidFill>
                <a:latin typeface="Arial"/>
                <a:ea typeface="Arial"/>
                <a:cs typeface="Arial"/>
                <a:sym typeface="Arial"/>
              </a:rPr>
              <a:t>It is a open source software platform and operating system  for mobile devices</a:t>
            </a:r>
            <a:endParaRPr sz="1400">
              <a:solidFill>
                <a:srgbClr val="FFFFFF"/>
              </a:solidFill>
              <a:latin typeface="Arial"/>
              <a:ea typeface="Arial"/>
              <a:cs typeface="Arial"/>
              <a:sym typeface="Arial"/>
            </a:endParaRPr>
          </a:p>
          <a:p>
            <a:pPr indent="0" lvl="0" marL="0" rtl="0" algn="just">
              <a:lnSpc>
                <a:spcPct val="100000"/>
              </a:lnSpc>
              <a:spcBef>
                <a:spcPts val="1835"/>
              </a:spcBef>
              <a:spcAft>
                <a:spcPts val="0"/>
              </a:spcAft>
              <a:buClr>
                <a:srgbClr val="000000"/>
              </a:buClr>
              <a:buSzPts val="1100"/>
              <a:buFont typeface="Arial"/>
              <a:buNone/>
            </a:pPr>
            <a:r>
              <a:rPr lang="en-GB" sz="1400">
                <a:solidFill>
                  <a:srgbClr val="FFFFFF"/>
                </a:solidFill>
                <a:latin typeface="Arial"/>
                <a:ea typeface="Arial"/>
                <a:cs typeface="Arial"/>
                <a:sym typeface="Arial"/>
              </a:rPr>
              <a:t>2. Based on the Linux kernel</a:t>
            </a:r>
            <a:endParaRPr sz="1400">
              <a:solidFill>
                <a:srgbClr val="FFFFFF"/>
              </a:solidFill>
              <a:latin typeface="Arial"/>
              <a:ea typeface="Arial"/>
              <a:cs typeface="Arial"/>
              <a:sym typeface="Arial"/>
            </a:endParaRPr>
          </a:p>
          <a:p>
            <a:pPr indent="0" lvl="0" marL="0" rtl="0" algn="just">
              <a:lnSpc>
                <a:spcPct val="100000"/>
              </a:lnSpc>
              <a:spcBef>
                <a:spcPts val="15"/>
              </a:spcBef>
              <a:spcAft>
                <a:spcPts val="0"/>
              </a:spcAft>
              <a:buClr>
                <a:srgbClr val="000000"/>
              </a:buClr>
              <a:buSzPts val="1100"/>
              <a:buFont typeface="Arial"/>
              <a:buNone/>
            </a:pPr>
            <a:r>
              <a:t/>
            </a:r>
            <a:endParaRPr sz="1400">
              <a:solidFill>
                <a:srgbClr val="FFFFFF"/>
              </a:solidFill>
              <a:latin typeface="Times New Roman"/>
              <a:ea typeface="Times New Roman"/>
              <a:cs typeface="Times New Roman"/>
              <a:sym typeface="Times New Roman"/>
            </a:endParaRPr>
          </a:p>
          <a:p>
            <a:pPr indent="0" lvl="0" marL="0" marR="85090" rtl="0" algn="just">
              <a:lnSpc>
                <a:spcPct val="101818"/>
              </a:lnSpc>
              <a:spcBef>
                <a:spcPts val="0"/>
              </a:spcBef>
              <a:spcAft>
                <a:spcPts val="0"/>
              </a:spcAft>
              <a:buClr>
                <a:srgbClr val="000000"/>
              </a:buClr>
              <a:buSzPts val="1100"/>
              <a:buFont typeface="Arial"/>
              <a:buNone/>
            </a:pPr>
            <a:r>
              <a:rPr lang="en-GB" sz="1400">
                <a:solidFill>
                  <a:srgbClr val="FFFFFF"/>
                </a:solidFill>
                <a:latin typeface="Arial"/>
                <a:ea typeface="Arial"/>
                <a:cs typeface="Arial"/>
                <a:sym typeface="Arial"/>
              </a:rPr>
              <a:t>3. Developed by Google and later the Open Handset Alliance  (OHA)</a:t>
            </a:r>
            <a:endParaRPr sz="1400">
              <a:solidFill>
                <a:srgbClr val="FFFFFF"/>
              </a:solidFill>
              <a:latin typeface="Arial"/>
              <a:ea typeface="Arial"/>
              <a:cs typeface="Arial"/>
              <a:sym typeface="Arial"/>
            </a:endParaRPr>
          </a:p>
          <a:p>
            <a:pPr indent="0" lvl="0" marL="0" rtl="0" algn="just">
              <a:lnSpc>
                <a:spcPct val="101363"/>
              </a:lnSpc>
              <a:spcBef>
                <a:spcPts val="0"/>
              </a:spcBef>
              <a:spcAft>
                <a:spcPts val="0"/>
              </a:spcAft>
              <a:buClr>
                <a:srgbClr val="000000"/>
              </a:buClr>
              <a:buSzPts val="1100"/>
              <a:buFont typeface="Arial"/>
              <a:buNone/>
            </a:pPr>
            <a:r>
              <a:rPr lang="en-GB" sz="1400">
                <a:solidFill>
                  <a:srgbClr val="FFFFFF"/>
                </a:solidFill>
                <a:latin typeface="Arial"/>
                <a:ea typeface="Arial"/>
                <a:cs typeface="Arial"/>
                <a:sym typeface="Arial"/>
              </a:rPr>
              <a:t>    Allows writing managed code in the Java language</a:t>
            </a:r>
            <a:endParaRPr sz="1400">
              <a:solidFill>
                <a:srgbClr val="FFFFFF"/>
              </a:solidFill>
              <a:latin typeface="Arial"/>
              <a:ea typeface="Arial"/>
              <a:cs typeface="Arial"/>
              <a:sym typeface="Arial"/>
            </a:endParaRPr>
          </a:p>
          <a:p>
            <a:pPr indent="0" lvl="0" marL="0" rtl="0" algn="just">
              <a:lnSpc>
                <a:spcPct val="100000"/>
              </a:lnSpc>
              <a:spcBef>
                <a:spcPts val="15"/>
              </a:spcBef>
              <a:spcAft>
                <a:spcPts val="0"/>
              </a:spcAft>
              <a:buClr>
                <a:srgbClr val="000000"/>
              </a:buClr>
              <a:buSzPts val="1100"/>
              <a:buFont typeface="Arial"/>
              <a:buNone/>
            </a:pPr>
            <a:r>
              <a:t/>
            </a:r>
            <a:endParaRPr sz="1400">
              <a:solidFill>
                <a:srgbClr val="FFFFFF"/>
              </a:solidFill>
              <a:latin typeface="Times New Roman"/>
              <a:ea typeface="Times New Roman"/>
              <a:cs typeface="Times New Roman"/>
              <a:sym typeface="Times New Roman"/>
            </a:endParaRPr>
          </a:p>
          <a:p>
            <a:pPr indent="0" lvl="0" marL="0" marR="5080" rtl="0" algn="just">
              <a:lnSpc>
                <a:spcPct val="101818"/>
              </a:lnSpc>
              <a:spcBef>
                <a:spcPts val="0"/>
              </a:spcBef>
              <a:spcAft>
                <a:spcPts val="0"/>
              </a:spcAft>
              <a:buNone/>
            </a:pPr>
            <a:r>
              <a:rPr lang="en-GB" sz="1400">
                <a:solidFill>
                  <a:srgbClr val="FFFFFF"/>
                </a:solidFill>
                <a:latin typeface="Arial"/>
                <a:ea typeface="Arial"/>
                <a:cs typeface="Arial"/>
                <a:sym typeface="Arial"/>
              </a:rPr>
              <a:t>4. Android has its own virtual machine i.e. DVM(Dalvik Virtual  Machine),which is used for executing the     </a:t>
            </a:r>
            <a:endParaRPr sz="1400">
              <a:solidFill>
                <a:srgbClr val="FFFFFF"/>
              </a:solidFill>
              <a:latin typeface="Arial"/>
              <a:ea typeface="Arial"/>
              <a:cs typeface="Arial"/>
              <a:sym typeface="Arial"/>
            </a:endParaRPr>
          </a:p>
          <a:p>
            <a:pPr indent="0" lvl="0" marL="0" marR="5080" rtl="0" algn="just">
              <a:lnSpc>
                <a:spcPct val="101818"/>
              </a:lnSpc>
              <a:spcBef>
                <a:spcPts val="0"/>
              </a:spcBef>
              <a:spcAft>
                <a:spcPts val="0"/>
              </a:spcAft>
              <a:buClr>
                <a:srgbClr val="000000"/>
              </a:buClr>
              <a:buSzPts val="1100"/>
              <a:buFont typeface="Arial"/>
              <a:buNone/>
            </a:pPr>
            <a:r>
              <a:rPr lang="en-GB" sz="1400">
                <a:solidFill>
                  <a:srgbClr val="FFFFFF"/>
                </a:solidFill>
                <a:latin typeface="Arial"/>
                <a:ea typeface="Arial"/>
                <a:cs typeface="Arial"/>
                <a:sym typeface="Arial"/>
              </a:rPr>
              <a:t>    android application.</a:t>
            </a:r>
            <a:endParaRPr sz="1400">
              <a:solidFill>
                <a:srgbClr val="FFFFFF"/>
              </a:solidFill>
              <a:latin typeface="Arial"/>
              <a:ea typeface="Arial"/>
              <a:cs typeface="Arial"/>
              <a:sym typeface="Arial"/>
            </a:endParaRPr>
          </a:p>
          <a:p>
            <a:pPr indent="0" lvl="0" marL="0" rtl="0" algn="just">
              <a:lnSpc>
                <a:spcPct val="100000"/>
              </a:lnSpc>
              <a:spcBef>
                <a:spcPts val="55"/>
              </a:spcBef>
              <a:spcAft>
                <a:spcPts val="0"/>
              </a:spcAft>
              <a:buClr>
                <a:srgbClr val="000000"/>
              </a:buClr>
              <a:buSzPts val="1100"/>
              <a:buFont typeface="Arial"/>
              <a:buNone/>
            </a:pPr>
            <a:r>
              <a:t/>
            </a:r>
            <a:endParaRPr sz="1400">
              <a:solidFill>
                <a:srgbClr val="FFFFFF"/>
              </a:solidFill>
              <a:latin typeface="Times New Roman"/>
              <a:ea typeface="Times New Roman"/>
              <a:cs typeface="Times New Roman"/>
              <a:sym typeface="Times New Roman"/>
            </a:endParaRPr>
          </a:p>
          <a:p>
            <a:pPr indent="0" lvl="0" marL="0" marR="502919" rtl="0" algn="just">
              <a:lnSpc>
                <a:spcPct val="101818"/>
              </a:lnSpc>
              <a:spcBef>
                <a:spcPts val="0"/>
              </a:spcBef>
              <a:spcAft>
                <a:spcPts val="0"/>
              </a:spcAft>
              <a:buClr>
                <a:srgbClr val="000000"/>
              </a:buClr>
              <a:buSzPts val="1100"/>
              <a:buFont typeface="Arial"/>
              <a:buNone/>
            </a:pPr>
            <a:r>
              <a:rPr lang="en-GB" sz="1400">
                <a:solidFill>
                  <a:srgbClr val="FFFFFF"/>
                </a:solidFill>
                <a:latin typeface="Arial"/>
                <a:ea typeface="Arial"/>
                <a:cs typeface="Arial"/>
                <a:sym typeface="Arial"/>
              </a:rPr>
              <a:t>5. Google purchased the initial developer of the software ,  android incorporated in 2005.</a:t>
            </a:r>
            <a:endParaRPr sz="2600">
              <a:solidFill>
                <a:srgbClr val="FFFFFF"/>
              </a:solidFill>
              <a:latin typeface="Times New Roman"/>
              <a:ea typeface="Times New Roman"/>
              <a:cs typeface="Times New Roman"/>
              <a:sym typeface="Times New Roman"/>
            </a:endParaRPr>
          </a:p>
          <a:p>
            <a:pPr indent="0" lvl="0" marL="0" rtl="0" algn="just">
              <a:spcBef>
                <a:spcPts val="0"/>
              </a:spcBef>
              <a:spcAft>
                <a:spcPts val="1600"/>
              </a:spcAft>
              <a:buNone/>
            </a:pPr>
            <a:r>
              <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Shape 26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12700" rtl="0">
              <a:spcBef>
                <a:spcPts val="0"/>
              </a:spcBef>
              <a:spcAft>
                <a:spcPts val="0"/>
              </a:spcAft>
              <a:buClr>
                <a:srgbClr val="000000"/>
              </a:buClr>
              <a:buFont typeface="Arial"/>
              <a:buNone/>
            </a:pPr>
            <a:r>
              <a:rPr lang="en-GB" sz="3600">
                <a:solidFill>
                  <a:srgbClr val="F3F3F3"/>
                </a:solidFill>
                <a:latin typeface="Arial"/>
                <a:ea typeface="Arial"/>
                <a:cs typeface="Arial"/>
                <a:sym typeface="Arial"/>
              </a:rPr>
              <a:t>Open Handset Alliance</a:t>
            </a:r>
            <a:endParaRPr sz="3600">
              <a:solidFill>
                <a:srgbClr val="F3F3F3"/>
              </a:solidFill>
              <a:latin typeface="Arial"/>
              <a:ea typeface="Arial"/>
              <a:cs typeface="Arial"/>
              <a:sym typeface="Arial"/>
            </a:endParaRPr>
          </a:p>
          <a:p>
            <a:pPr indent="0" lvl="0" marL="0">
              <a:spcBef>
                <a:spcPts val="0"/>
              </a:spcBef>
              <a:spcAft>
                <a:spcPts val="0"/>
              </a:spcAft>
              <a:buNone/>
            </a:pPr>
            <a:r>
              <a:t/>
            </a:r>
            <a:endParaRPr/>
          </a:p>
        </p:txBody>
      </p:sp>
      <p:sp>
        <p:nvSpPr>
          <p:cNvPr id="262" name="Shape 262"/>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263" name="Shape 263"/>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12700" marR="5080" rtl="0">
              <a:lnSpc>
                <a:spcPct val="94800"/>
              </a:lnSpc>
              <a:spcBef>
                <a:spcPts val="0"/>
              </a:spcBef>
              <a:spcAft>
                <a:spcPts val="0"/>
              </a:spcAft>
              <a:buClr>
                <a:srgbClr val="000000"/>
              </a:buClr>
              <a:buFont typeface="Arial"/>
              <a:buNone/>
            </a:pPr>
            <a:r>
              <a:rPr lang="en-GB" sz="1800">
                <a:solidFill>
                  <a:srgbClr val="F3F3F3"/>
                </a:solidFill>
                <a:latin typeface="Arial"/>
                <a:ea typeface="Arial"/>
                <a:cs typeface="Arial"/>
                <a:sym typeface="Arial"/>
              </a:rPr>
              <a:t>The open handset alliance(OHA) is a  business alliance of firm to develop  open	standard for mobile devices.</a:t>
            </a:r>
            <a:endParaRPr sz="1800">
              <a:solidFill>
                <a:srgbClr val="F3F3F3"/>
              </a:solidFill>
            </a:endParaRPr>
          </a:p>
        </p:txBody>
      </p:sp>
      <p:sp>
        <p:nvSpPr>
          <p:cNvPr id="264" name="Shape 264"/>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265" name="Shape 265"/>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12700" marR="5080" rtl="0">
              <a:lnSpc>
                <a:spcPct val="114000"/>
              </a:lnSpc>
              <a:spcBef>
                <a:spcPts val="0"/>
              </a:spcBef>
              <a:spcAft>
                <a:spcPts val="0"/>
              </a:spcAft>
              <a:buClr>
                <a:srgbClr val="000000"/>
              </a:buClr>
              <a:buFont typeface="Arial"/>
              <a:buNone/>
            </a:pPr>
            <a:r>
              <a:rPr lang="en-GB" sz="1800">
                <a:solidFill>
                  <a:srgbClr val="F3F3F3"/>
                </a:solidFill>
                <a:latin typeface="Arial"/>
                <a:ea typeface="Arial"/>
                <a:cs typeface="Arial"/>
                <a:sym typeface="Arial"/>
              </a:rPr>
              <a:t>Devoted to advancing open standards  for mobile devices</a:t>
            </a:r>
            <a:endParaRPr sz="1800">
              <a:solidFill>
                <a:srgbClr val="F3F3F3"/>
              </a:solidFill>
            </a:endParaRPr>
          </a:p>
        </p:txBody>
      </p:sp>
      <p:sp>
        <p:nvSpPr>
          <p:cNvPr id="266" name="Shape 266"/>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7" name="Shape 267"/>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12700" marR="5080" rtl="0">
              <a:lnSpc>
                <a:spcPct val="94900"/>
              </a:lnSpc>
              <a:spcBef>
                <a:spcPts val="0"/>
              </a:spcBef>
              <a:spcAft>
                <a:spcPts val="0"/>
              </a:spcAft>
              <a:buClr>
                <a:srgbClr val="000000"/>
              </a:buClr>
              <a:buFont typeface="Arial"/>
              <a:buNone/>
            </a:pPr>
            <a:r>
              <a:rPr lang="en-GB" sz="1800">
                <a:solidFill>
                  <a:srgbClr val="F3F3F3"/>
                </a:solidFill>
                <a:latin typeface="Arial"/>
                <a:ea typeface="Arial"/>
                <a:cs typeface="Arial"/>
                <a:sym typeface="Arial"/>
              </a:rPr>
              <a:t>Develop technologies that will  significantly lower the cost of developing  and distributing mobile devices and  services.</a:t>
            </a:r>
            <a:endParaRPr sz="1800">
              <a:solidFill>
                <a:srgbClr val="F3F3F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Shape 272"/>
          <p:cNvSpPr txBox="1"/>
          <p:nvPr>
            <p:ph idx="2" type="title"/>
          </p:nvPr>
        </p:nvSpPr>
        <p:spPr>
          <a:xfrm>
            <a:off x="-1656175" y="924292"/>
            <a:ext cx="446700" cy="126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000"/>
          </a:p>
        </p:txBody>
      </p:sp>
      <p:sp>
        <p:nvSpPr>
          <p:cNvPr id="273" name="Shape 273"/>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3600"/>
              <a:t>ANDROID VERSIONS</a:t>
            </a:r>
            <a:endParaRPr sz="3600"/>
          </a:p>
          <a:p>
            <a:pPr indent="0" lvl="0" marL="0" rtl="0">
              <a:lnSpc>
                <a:spcPct val="115000"/>
              </a:lnSpc>
              <a:spcBef>
                <a:spcPts val="0"/>
              </a:spcBef>
              <a:spcAft>
                <a:spcPts val="1600"/>
              </a:spcAft>
              <a:buNone/>
            </a:pPr>
            <a:r>
              <a:t/>
            </a:r>
            <a:endParaRPr/>
          </a:p>
        </p:txBody>
      </p:sp>
      <p:sp>
        <p:nvSpPr>
          <p:cNvPr id="274" name="Shape 274"/>
          <p:cNvSpPr txBox="1"/>
          <p:nvPr>
            <p:ph idx="1" type="body"/>
          </p:nvPr>
        </p:nvSpPr>
        <p:spPr>
          <a:xfrm>
            <a:off x="5874275" y="417400"/>
            <a:ext cx="2844900" cy="37713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000000"/>
              </a:buClr>
              <a:buSzPts val="1300"/>
              <a:buFont typeface="Arial"/>
              <a:buAutoNum type="arabicPeriod"/>
            </a:pPr>
            <a:r>
              <a:rPr lang="en-GB" sz="1300">
                <a:solidFill>
                  <a:srgbClr val="000000"/>
                </a:solidFill>
              </a:rPr>
              <a:t>Android Version 1</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Petit Four</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Cupcake</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Donut</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Eclair</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Froyo</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GingerBread</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Honeycomb</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Ice Cream Sandwich</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Jelly Bean</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Kitkat</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Lollipop</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Marshmallow</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Nougat</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Oreo</a:t>
            </a:r>
            <a:endParaRPr sz="1300">
              <a:solidFill>
                <a:srgbClr val="000000"/>
              </a:solidFill>
            </a:endParaRPr>
          </a:p>
          <a:p>
            <a:pPr indent="-311150" lvl="0" marL="457200" rtl="0">
              <a:spcBef>
                <a:spcPts val="0"/>
              </a:spcBef>
              <a:spcAft>
                <a:spcPts val="0"/>
              </a:spcAft>
              <a:buClr>
                <a:srgbClr val="000000"/>
              </a:buClr>
              <a:buSzPts val="1300"/>
              <a:buAutoNum type="arabicPeriod"/>
            </a:pPr>
            <a:r>
              <a:rPr lang="en-GB" sz="1300">
                <a:solidFill>
                  <a:srgbClr val="000000"/>
                </a:solidFill>
              </a:rPr>
              <a:t>Android P</a:t>
            </a:r>
            <a:endParaRPr sz="1300">
              <a:solidFill>
                <a:srgbClr val="000000"/>
              </a:solidFill>
            </a:endParaRPr>
          </a:p>
          <a:p>
            <a:pPr indent="0" lvl="0" marL="0">
              <a:spcBef>
                <a:spcPts val="1600"/>
              </a:spcBef>
              <a:spcAft>
                <a:spcPts val="1600"/>
              </a:spcAft>
              <a:buNone/>
            </a:pPr>
            <a:r>
              <a:t/>
            </a:r>
            <a:endParaRPr>
              <a:solidFill>
                <a:srgbClr val="000000"/>
              </a:solidFill>
            </a:endParaRPr>
          </a:p>
        </p:txBody>
      </p:sp>
      <p:grpSp>
        <p:nvGrpSpPr>
          <p:cNvPr id="275" name="Shape 275"/>
          <p:cNvGrpSpPr/>
          <p:nvPr/>
        </p:nvGrpSpPr>
        <p:grpSpPr>
          <a:xfrm>
            <a:off x="3735320" y="1050307"/>
            <a:ext cx="1662185" cy="3304690"/>
            <a:chOff x="3983627" y="1676395"/>
            <a:chExt cx="1449538" cy="2881914"/>
          </a:xfrm>
        </p:grpSpPr>
        <p:sp>
          <p:nvSpPr>
            <p:cNvPr id="276" name="Shape 276"/>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7" name="Shape 277"/>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8" name="Shape 278"/>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descr="offset_comp_342327_edited.jpg" id="279" name="Shape 279"/>
          <p:cNvPicPr preferRelativeResize="0"/>
          <p:nvPr/>
        </p:nvPicPr>
        <p:blipFill rotWithShape="1">
          <a:blip r:embed="rId3">
            <a:alphaModFix/>
          </a:blip>
          <a:srcRect b="24455" l="37035" r="37029" t="24455"/>
          <a:stretch/>
        </p:blipFill>
        <p:spPr>
          <a:xfrm>
            <a:off x="3735424" y="1050131"/>
            <a:ext cx="1659300" cy="2833500"/>
          </a:xfrm>
          <a:prstGeom prst="round2SameRect">
            <a:avLst>
              <a:gd fmla="val 4129" name="adj1"/>
              <a:gd fmla="val 0" name="adj2"/>
            </a:avLst>
          </a:prstGeom>
          <a:noFill/>
          <a:ln>
            <a:noFill/>
          </a:ln>
        </p:spPr>
      </p:pic>
      <p:sp>
        <p:nvSpPr>
          <p:cNvPr id="280" name="Shape 280"/>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281" name="Shape 281"/>
          <p:cNvPicPr preferRelativeResize="0"/>
          <p:nvPr/>
        </p:nvPicPr>
        <p:blipFill>
          <a:blip r:embed="rId4">
            <a:alphaModFix/>
          </a:blip>
          <a:stretch>
            <a:fillRect/>
          </a:stretch>
        </p:blipFill>
        <p:spPr>
          <a:xfrm>
            <a:off x="3361100" y="1050300"/>
            <a:ext cx="2418963" cy="3304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pic>
        <p:nvPicPr>
          <p:cNvPr id="286" name="Shape 286"/>
          <p:cNvPicPr preferRelativeResize="0"/>
          <p:nvPr/>
        </p:nvPicPr>
        <p:blipFill>
          <a:blip r:embed="rId3">
            <a:alphaModFix/>
          </a:blip>
          <a:stretch>
            <a:fillRect/>
          </a:stretch>
        </p:blipFill>
        <p:spPr>
          <a:xfrm>
            <a:off x="152400" y="152400"/>
            <a:ext cx="8848724" cy="4762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Shape 29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12700" rtl="0">
              <a:spcBef>
                <a:spcPts val="0"/>
              </a:spcBef>
              <a:spcAft>
                <a:spcPts val="0"/>
              </a:spcAft>
              <a:buNone/>
            </a:pPr>
            <a:r>
              <a:rPr b="1" lang="en-GB" sz="3600">
                <a:solidFill>
                  <a:srgbClr val="FFFFFF"/>
                </a:solidFill>
                <a:latin typeface="Arial"/>
                <a:ea typeface="Arial"/>
                <a:cs typeface="Arial"/>
                <a:sym typeface="Arial"/>
              </a:rPr>
              <a:t>ANDROID	ARCHITECTURE</a:t>
            </a:r>
            <a:endParaRPr sz="3600">
              <a:solidFill>
                <a:srgbClr val="FFFFFF"/>
              </a:solidFill>
              <a:latin typeface="Arial"/>
              <a:ea typeface="Arial"/>
              <a:cs typeface="Arial"/>
              <a:sym typeface="Arial"/>
            </a:endParaRPr>
          </a:p>
          <a:p>
            <a:pPr indent="0" lvl="0" marL="0" rtl="0">
              <a:spcBef>
                <a:spcPts val="0"/>
              </a:spcBef>
              <a:spcAft>
                <a:spcPts val="0"/>
              </a:spcAft>
              <a:buNone/>
            </a:pPr>
            <a:r>
              <a:t/>
            </a:r>
            <a:endParaRPr/>
          </a:p>
        </p:txBody>
      </p:sp>
      <p:sp>
        <p:nvSpPr>
          <p:cNvPr id="292" name="Shape 292"/>
          <p:cNvSpPr txBox="1"/>
          <p:nvPr/>
        </p:nvSpPr>
        <p:spPr>
          <a:xfrm>
            <a:off x="812750" y="1765100"/>
            <a:ext cx="1991400" cy="12774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2400">
                <a:solidFill>
                  <a:srgbClr val="F3F3F3"/>
                </a:solidFill>
              </a:rPr>
              <a:t>The Application Layer</a:t>
            </a:r>
            <a:endParaRPr sz="2400">
              <a:solidFill>
                <a:srgbClr val="F3F3F3"/>
              </a:solidFill>
              <a:latin typeface="Lato"/>
              <a:ea typeface="Lato"/>
              <a:cs typeface="Lato"/>
              <a:sym typeface="Lato"/>
            </a:endParaRPr>
          </a:p>
        </p:txBody>
      </p:sp>
      <p:sp>
        <p:nvSpPr>
          <p:cNvPr id="293" name="Shape 293"/>
          <p:cNvSpPr txBox="1"/>
          <p:nvPr/>
        </p:nvSpPr>
        <p:spPr>
          <a:xfrm>
            <a:off x="812750" y="3763375"/>
            <a:ext cx="1991400" cy="691800"/>
          </a:xfrm>
          <a:prstGeom prst="rect">
            <a:avLst/>
          </a:prstGeom>
          <a:noFill/>
          <a:ln>
            <a:noFill/>
          </a:ln>
        </p:spPr>
        <p:txBody>
          <a:bodyPr anchorCtr="0" anchor="ctr" bIns="91425" lIns="91425" spcFirstLastPara="1" rIns="91425" wrap="square" tIns="91425">
            <a:noAutofit/>
          </a:bodyPr>
          <a:lstStyle/>
          <a:p>
            <a:pPr indent="0" lvl="0" marL="0" rtl="0">
              <a:lnSpc>
                <a:spcPct val="115000"/>
              </a:lnSpc>
              <a:spcBef>
                <a:spcPts val="0"/>
              </a:spcBef>
              <a:spcAft>
                <a:spcPts val="1600"/>
              </a:spcAft>
              <a:buNone/>
            </a:pPr>
            <a:r>
              <a:t/>
            </a:r>
            <a:endParaRPr sz="1000">
              <a:solidFill>
                <a:srgbClr val="D9D9D9"/>
              </a:solidFill>
              <a:latin typeface="Lato"/>
              <a:ea typeface="Lato"/>
              <a:cs typeface="Lato"/>
              <a:sym typeface="Lato"/>
            </a:endParaRPr>
          </a:p>
        </p:txBody>
      </p:sp>
      <p:sp>
        <p:nvSpPr>
          <p:cNvPr id="294" name="Shape 294"/>
          <p:cNvSpPr txBox="1"/>
          <p:nvPr/>
        </p:nvSpPr>
        <p:spPr>
          <a:xfrm>
            <a:off x="6548575" y="1858500"/>
            <a:ext cx="1991400" cy="11961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2400">
                <a:solidFill>
                  <a:srgbClr val="F3F3F3"/>
                </a:solidFill>
              </a:rPr>
              <a:t>The Kernel</a:t>
            </a:r>
            <a:endParaRPr sz="2400">
              <a:solidFill>
                <a:srgbClr val="F3F3F3"/>
              </a:solidFill>
              <a:latin typeface="Lato"/>
              <a:ea typeface="Lato"/>
              <a:cs typeface="Lato"/>
              <a:sym typeface="Lato"/>
            </a:endParaRPr>
          </a:p>
          <a:p>
            <a:pPr indent="0" lvl="0" marL="0" rtl="0">
              <a:lnSpc>
                <a:spcPct val="115000"/>
              </a:lnSpc>
              <a:spcBef>
                <a:spcPts val="0"/>
              </a:spcBef>
              <a:spcAft>
                <a:spcPts val="1600"/>
              </a:spcAft>
              <a:buNone/>
            </a:pPr>
            <a:r>
              <a:t/>
            </a:r>
            <a:endParaRPr sz="1000">
              <a:solidFill>
                <a:srgbClr val="D9D9D9"/>
              </a:solidFill>
              <a:latin typeface="Lato"/>
              <a:ea typeface="Lato"/>
              <a:cs typeface="Lato"/>
              <a:sym typeface="Lato"/>
            </a:endParaRPr>
          </a:p>
        </p:txBody>
      </p:sp>
      <p:sp>
        <p:nvSpPr>
          <p:cNvPr id="295" name="Shape 295"/>
          <p:cNvSpPr txBox="1"/>
          <p:nvPr/>
        </p:nvSpPr>
        <p:spPr>
          <a:xfrm>
            <a:off x="6548575" y="3177775"/>
            <a:ext cx="1991400" cy="12774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2400">
                <a:solidFill>
                  <a:srgbClr val="F3F3F3"/>
                </a:solidFill>
              </a:rPr>
              <a:t>The Libraries And Runtime </a:t>
            </a:r>
            <a:endParaRPr sz="2400">
              <a:solidFill>
                <a:srgbClr val="F3F3F3"/>
              </a:solidFill>
              <a:latin typeface="Lato"/>
              <a:ea typeface="Lato"/>
              <a:cs typeface="Lato"/>
              <a:sym typeface="Lato"/>
            </a:endParaRPr>
          </a:p>
        </p:txBody>
      </p:sp>
      <p:cxnSp>
        <p:nvCxnSpPr>
          <p:cNvPr id="296" name="Shape 296"/>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97" name="Shape 297"/>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98" name="Shape 298"/>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99" name="Shape 299"/>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00" name="Shape 300"/>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01" name="Shape 301"/>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02" name="Shape 302"/>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03" name="Shape 303"/>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304" name="Shape 304"/>
          <p:cNvGrpSpPr/>
          <p:nvPr/>
        </p:nvGrpSpPr>
        <p:grpSpPr>
          <a:xfrm>
            <a:off x="3078687" y="2700858"/>
            <a:ext cx="737729" cy="737729"/>
            <a:chOff x="2920647" y="2157958"/>
            <a:chExt cx="827700" cy="827700"/>
          </a:xfrm>
        </p:grpSpPr>
        <p:sp>
          <p:nvSpPr>
            <p:cNvPr id="305" name="Shape 305"/>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6" name="Shape 306"/>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sp>
        <p:nvSpPr>
          <p:cNvPr id="307" name="Shape 307"/>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08" name="Shape 308"/>
          <p:cNvGrpSpPr/>
          <p:nvPr/>
        </p:nvGrpSpPr>
        <p:grpSpPr>
          <a:xfrm rot="-5400000">
            <a:off x="4225338" y="3802929"/>
            <a:ext cx="737729" cy="737729"/>
            <a:chOff x="2920647" y="2157958"/>
            <a:chExt cx="827700" cy="827700"/>
          </a:xfrm>
        </p:grpSpPr>
        <p:sp>
          <p:nvSpPr>
            <p:cNvPr id="309" name="Shape 309"/>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0" name="Shape 310"/>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sp>
        <p:nvSpPr>
          <p:cNvPr id="311" name="Shape 311"/>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12" name="Shape 312"/>
          <p:cNvGrpSpPr/>
          <p:nvPr/>
        </p:nvGrpSpPr>
        <p:grpSpPr>
          <a:xfrm>
            <a:off x="5313093" y="2700655"/>
            <a:ext cx="737804" cy="737804"/>
            <a:chOff x="5428888" y="2158023"/>
            <a:chExt cx="828900" cy="828900"/>
          </a:xfrm>
        </p:grpSpPr>
        <p:sp>
          <p:nvSpPr>
            <p:cNvPr id="313" name="Shape 313"/>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14" name="Shape 314"/>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sp>
        <p:nvSpPr>
          <p:cNvPr id="315" name="Shape 315"/>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16" name="Shape 316"/>
          <p:cNvGrpSpPr/>
          <p:nvPr/>
        </p:nvGrpSpPr>
        <p:grpSpPr>
          <a:xfrm rot="5400000">
            <a:off x="4193370" y="1569752"/>
            <a:ext cx="737729" cy="737729"/>
            <a:chOff x="2920647" y="2157958"/>
            <a:chExt cx="827700" cy="827700"/>
          </a:xfrm>
        </p:grpSpPr>
        <p:sp>
          <p:nvSpPr>
            <p:cNvPr id="317" name="Shape 317"/>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8" name="Shape 318"/>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sp>
        <p:nvSpPr>
          <p:cNvPr id="319" name="Shape 319"/>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20" name="Shape 320"/>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321" name="Shape 321"/>
          <p:cNvSpPr txBox="1"/>
          <p:nvPr/>
        </p:nvSpPr>
        <p:spPr>
          <a:xfrm>
            <a:off x="812750" y="3148950"/>
            <a:ext cx="2143800" cy="11961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2400">
                <a:solidFill>
                  <a:srgbClr val="F3F3F3"/>
                </a:solidFill>
              </a:rPr>
              <a:t>The Application Framework</a:t>
            </a:r>
            <a:endParaRPr sz="2400">
              <a:solidFill>
                <a:srgbClr val="F3F3F3"/>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Shape 3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12700" rtl="0" algn="ctr">
              <a:spcBef>
                <a:spcPts val="0"/>
              </a:spcBef>
              <a:spcAft>
                <a:spcPts val="0"/>
              </a:spcAft>
              <a:buNone/>
            </a:pPr>
            <a:r>
              <a:rPr lang="en-GB" sz="3600">
                <a:solidFill>
                  <a:srgbClr val="F3F3F3"/>
                </a:solidFill>
                <a:latin typeface="Arial"/>
                <a:ea typeface="Arial"/>
                <a:cs typeface="Arial"/>
                <a:sym typeface="Arial"/>
              </a:rPr>
              <a:t>LINUX</a:t>
            </a:r>
            <a:endParaRPr sz="3600">
              <a:solidFill>
                <a:srgbClr val="F3F3F3"/>
              </a:solidFill>
              <a:latin typeface="Arial"/>
              <a:ea typeface="Arial"/>
              <a:cs typeface="Arial"/>
              <a:sym typeface="Arial"/>
            </a:endParaRPr>
          </a:p>
          <a:p>
            <a:pPr indent="0" lvl="0" marL="0" rtl="0">
              <a:spcBef>
                <a:spcPts val="0"/>
              </a:spcBef>
              <a:spcAft>
                <a:spcPts val="0"/>
              </a:spcAft>
              <a:buNone/>
            </a:pPr>
            <a:r>
              <a:t/>
            </a:r>
            <a:endParaRPr/>
          </a:p>
        </p:txBody>
      </p:sp>
      <p:sp>
        <p:nvSpPr>
          <p:cNvPr id="327" name="Shape 327"/>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328" name="Shape 328"/>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GB" sz="1800">
                <a:solidFill>
                  <a:srgbClr val="EFEFEF"/>
                </a:solidFill>
                <a:latin typeface="Georgia"/>
                <a:ea typeface="Georgia"/>
                <a:cs typeface="Georgia"/>
                <a:sym typeface="Georgia"/>
              </a:rPr>
              <a:t>The architecture is based on the Linux 2.6 kernel</a:t>
            </a:r>
            <a:endParaRPr sz="1800">
              <a:solidFill>
                <a:srgbClr val="EFEFEF"/>
              </a:solidFill>
            </a:endParaRPr>
          </a:p>
        </p:txBody>
      </p:sp>
      <p:sp>
        <p:nvSpPr>
          <p:cNvPr id="329" name="Shape 329"/>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330" name="Shape 330"/>
          <p:cNvSpPr txBox="1"/>
          <p:nvPr>
            <p:ph idx="1" type="body"/>
          </p:nvPr>
        </p:nvSpPr>
        <p:spPr>
          <a:xfrm>
            <a:off x="2030400" y="2482628"/>
            <a:ext cx="5877300" cy="984600"/>
          </a:xfrm>
          <a:prstGeom prst="rect">
            <a:avLst/>
          </a:prstGeom>
        </p:spPr>
        <p:txBody>
          <a:bodyPr anchorCtr="0" anchor="t" bIns="91425" lIns="91425" spcFirstLastPara="1" rIns="91425" wrap="square" tIns="91425">
            <a:noAutofit/>
          </a:bodyPr>
          <a:lstStyle/>
          <a:p>
            <a:pPr indent="0" lvl="0" marL="0" marR="5080" rtl="0" algn="just">
              <a:lnSpc>
                <a:spcPct val="100000"/>
              </a:lnSpc>
              <a:spcBef>
                <a:spcPts val="0"/>
              </a:spcBef>
              <a:spcAft>
                <a:spcPts val="0"/>
              </a:spcAft>
              <a:buNone/>
            </a:pPr>
            <a:r>
              <a:rPr lang="en-GB" sz="1800">
                <a:solidFill>
                  <a:srgbClr val="F3F3F3"/>
                </a:solidFill>
                <a:latin typeface="Georgia"/>
                <a:ea typeface="Georgia"/>
                <a:cs typeface="Georgia"/>
                <a:sym typeface="Georgia"/>
              </a:rPr>
              <a:t>This layer is core of android architecture. It provides  service like power management, memory management,  security etc.</a:t>
            </a:r>
            <a:endParaRPr sz="1800">
              <a:solidFill>
                <a:srgbClr val="F3F3F3"/>
              </a:solidFill>
            </a:endParaRPr>
          </a:p>
        </p:txBody>
      </p:sp>
      <p:sp>
        <p:nvSpPr>
          <p:cNvPr id="331" name="Shape 331"/>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332" name="Shape 332"/>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marR="6350" rtl="0" algn="just">
              <a:lnSpc>
                <a:spcPct val="100000"/>
              </a:lnSpc>
              <a:spcBef>
                <a:spcPts val="0"/>
              </a:spcBef>
              <a:spcAft>
                <a:spcPts val="0"/>
              </a:spcAft>
              <a:buNone/>
            </a:pPr>
            <a:r>
              <a:rPr lang="en-GB" sz="1800">
                <a:solidFill>
                  <a:srgbClr val="EFEFEF"/>
                </a:solidFill>
                <a:latin typeface="Georgia"/>
                <a:ea typeface="Georgia"/>
                <a:cs typeface="Georgia"/>
                <a:sym typeface="Georgia"/>
              </a:rPr>
              <a:t>It helps in software and hardware binding for better  communication.</a:t>
            </a:r>
            <a:endParaRPr sz="1800">
              <a:solidFill>
                <a:srgbClr val="EFEFE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